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1"/>
  </p:sldMasterIdLst>
  <p:notesMasterIdLst>
    <p:notesMasterId r:id="rId107"/>
  </p:notesMasterIdLst>
  <p:sldIdLst>
    <p:sldId id="642" r:id="rId2"/>
    <p:sldId id="272" r:id="rId3"/>
    <p:sldId id="605" r:id="rId4"/>
    <p:sldId id="623" r:id="rId5"/>
    <p:sldId id="531" r:id="rId6"/>
    <p:sldId id="526" r:id="rId7"/>
    <p:sldId id="527" r:id="rId8"/>
    <p:sldId id="606" r:id="rId9"/>
    <p:sldId id="528" r:id="rId10"/>
    <p:sldId id="542" r:id="rId11"/>
    <p:sldId id="544" r:id="rId12"/>
    <p:sldId id="543" r:id="rId13"/>
    <p:sldId id="532" r:id="rId14"/>
    <p:sldId id="525" r:id="rId15"/>
    <p:sldId id="574" r:id="rId16"/>
    <p:sldId id="437" r:id="rId17"/>
    <p:sldId id="529" r:id="rId18"/>
    <p:sldId id="624" r:id="rId19"/>
    <p:sldId id="625" r:id="rId20"/>
    <p:sldId id="533" r:id="rId21"/>
    <p:sldId id="570" r:id="rId22"/>
    <p:sldId id="575" r:id="rId23"/>
    <p:sldId id="608" r:id="rId24"/>
    <p:sldId id="607" r:id="rId25"/>
    <p:sldId id="569" r:id="rId26"/>
    <p:sldId id="547" r:id="rId27"/>
    <p:sldId id="612" r:id="rId28"/>
    <p:sldId id="576" r:id="rId29"/>
    <p:sldId id="568" r:id="rId30"/>
    <p:sldId id="577" r:id="rId31"/>
    <p:sldId id="578" r:id="rId32"/>
    <p:sldId id="580" r:id="rId33"/>
    <p:sldId id="579" r:id="rId34"/>
    <p:sldId id="581" r:id="rId35"/>
    <p:sldId id="582" r:id="rId36"/>
    <p:sldId id="583" r:id="rId37"/>
    <p:sldId id="548" r:id="rId38"/>
    <p:sldId id="549" r:id="rId39"/>
    <p:sldId id="567" r:id="rId40"/>
    <p:sldId id="571" r:id="rId41"/>
    <p:sldId id="536" r:id="rId42"/>
    <p:sldId id="551" r:id="rId43"/>
    <p:sldId id="555" r:id="rId44"/>
    <p:sldId id="584" r:id="rId45"/>
    <p:sldId id="552" r:id="rId46"/>
    <p:sldId id="553" r:id="rId47"/>
    <p:sldId id="611" r:id="rId48"/>
    <p:sldId id="554" r:id="rId49"/>
    <p:sldId id="609" r:id="rId50"/>
    <p:sldId id="556" r:id="rId51"/>
    <p:sldId id="557" r:id="rId52"/>
    <p:sldId id="558" r:id="rId53"/>
    <p:sldId id="559" r:id="rId54"/>
    <p:sldId id="560" r:id="rId55"/>
    <p:sldId id="626" r:id="rId56"/>
    <p:sldId id="538" r:id="rId57"/>
    <p:sldId id="603" r:id="rId58"/>
    <p:sldId id="604" r:id="rId59"/>
    <p:sldId id="618" r:id="rId60"/>
    <p:sldId id="620" r:id="rId61"/>
    <p:sldId id="621" r:id="rId62"/>
    <p:sldId id="622" r:id="rId63"/>
    <p:sldId id="627" r:id="rId64"/>
    <p:sldId id="628" r:id="rId65"/>
    <p:sldId id="629" r:id="rId66"/>
    <p:sldId id="630" r:id="rId67"/>
    <p:sldId id="631" r:id="rId68"/>
    <p:sldId id="632" r:id="rId69"/>
    <p:sldId id="639" r:id="rId70"/>
    <p:sldId id="640" r:id="rId71"/>
    <p:sldId id="641" r:id="rId72"/>
    <p:sldId id="633" r:id="rId73"/>
    <p:sldId id="634" r:id="rId74"/>
    <p:sldId id="635" r:id="rId75"/>
    <p:sldId id="636" r:id="rId76"/>
    <p:sldId id="638" r:id="rId77"/>
    <p:sldId id="637" r:id="rId78"/>
    <p:sldId id="613" r:id="rId79"/>
    <p:sldId id="562" r:id="rId80"/>
    <p:sldId id="600" r:id="rId81"/>
    <p:sldId id="601" r:id="rId82"/>
    <p:sldId id="614" r:id="rId83"/>
    <p:sldId id="566" r:id="rId84"/>
    <p:sldId id="563" r:id="rId85"/>
    <p:sldId id="615" r:id="rId86"/>
    <p:sldId id="564" r:id="rId87"/>
    <p:sldId id="565" r:id="rId88"/>
    <p:sldId id="602" r:id="rId89"/>
    <p:sldId id="616" r:id="rId90"/>
    <p:sldId id="585" r:id="rId91"/>
    <p:sldId id="586" r:id="rId92"/>
    <p:sldId id="587" r:id="rId93"/>
    <p:sldId id="588" r:id="rId94"/>
    <p:sldId id="589" r:id="rId95"/>
    <p:sldId id="590" r:id="rId96"/>
    <p:sldId id="591" r:id="rId97"/>
    <p:sldId id="592" r:id="rId98"/>
    <p:sldId id="593" r:id="rId99"/>
    <p:sldId id="594" r:id="rId100"/>
    <p:sldId id="595" r:id="rId101"/>
    <p:sldId id="596" r:id="rId102"/>
    <p:sldId id="597" r:id="rId103"/>
    <p:sldId id="598" r:id="rId104"/>
    <p:sldId id="599" r:id="rId105"/>
    <p:sldId id="617" r:id="rId10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A8E7EDA6-447B-4A95-AE48-1099D3379D98}">
          <p14:sldIdLst>
            <p14:sldId id="642"/>
            <p14:sldId id="272"/>
            <p14:sldId id="605"/>
          </p14:sldIdLst>
        </p14:section>
        <p14:section name="Input Output and Comment" id="{34880E56-3910-4958-A1AB-9590E4377C52}">
          <p14:sldIdLst>
            <p14:sldId id="623"/>
            <p14:sldId id="531"/>
            <p14:sldId id="526"/>
            <p14:sldId id="527"/>
            <p14:sldId id="606"/>
            <p14:sldId id="528"/>
            <p14:sldId id="542"/>
            <p14:sldId id="544"/>
            <p14:sldId id="543"/>
            <p14:sldId id="532"/>
            <p14:sldId id="525"/>
            <p14:sldId id="574"/>
            <p14:sldId id="437"/>
            <p14:sldId id="529"/>
          </p14:sldIdLst>
        </p14:section>
        <p14:section name="Data Type" id="{21C8BEA5-9CAD-48F5-936F-B22C57C19661}">
          <p14:sldIdLst>
            <p14:sldId id="624"/>
            <p14:sldId id="625"/>
            <p14:sldId id="533"/>
            <p14:sldId id="570"/>
            <p14:sldId id="575"/>
            <p14:sldId id="608"/>
            <p14:sldId id="607"/>
            <p14:sldId id="569"/>
            <p14:sldId id="547"/>
            <p14:sldId id="612"/>
            <p14:sldId id="576"/>
            <p14:sldId id="568"/>
            <p14:sldId id="577"/>
            <p14:sldId id="578"/>
            <p14:sldId id="580"/>
            <p14:sldId id="579"/>
            <p14:sldId id="581"/>
            <p14:sldId id="582"/>
            <p14:sldId id="583"/>
            <p14:sldId id="548"/>
            <p14:sldId id="549"/>
            <p14:sldId id="567"/>
            <p14:sldId id="571"/>
            <p14:sldId id="536"/>
            <p14:sldId id="551"/>
            <p14:sldId id="555"/>
            <p14:sldId id="584"/>
            <p14:sldId id="552"/>
            <p14:sldId id="553"/>
            <p14:sldId id="611"/>
            <p14:sldId id="554"/>
            <p14:sldId id="609"/>
            <p14:sldId id="556"/>
            <p14:sldId id="557"/>
            <p14:sldId id="558"/>
            <p14:sldId id="559"/>
            <p14:sldId id="560"/>
          </p14:sldIdLst>
        </p14:section>
        <p14:section name="Containers" id="{C0433B26-087A-4B20-BB38-F2940E33FC6A}">
          <p14:sldIdLst>
            <p14:sldId id="626"/>
            <p14:sldId id="538"/>
            <p14:sldId id="603"/>
            <p14:sldId id="604"/>
            <p14:sldId id="618"/>
            <p14:sldId id="620"/>
            <p14:sldId id="621"/>
            <p14:sldId id="622"/>
            <p14:sldId id="627"/>
            <p14:sldId id="628"/>
            <p14:sldId id="629"/>
            <p14:sldId id="630"/>
            <p14:sldId id="631"/>
            <p14:sldId id="632"/>
            <p14:sldId id="639"/>
            <p14:sldId id="640"/>
            <p14:sldId id="641"/>
            <p14:sldId id="633"/>
            <p14:sldId id="634"/>
            <p14:sldId id="635"/>
            <p14:sldId id="636"/>
            <p14:sldId id="638"/>
            <p14:sldId id="637"/>
            <p14:sldId id="613"/>
            <p14:sldId id="562"/>
            <p14:sldId id="600"/>
            <p14:sldId id="601"/>
            <p14:sldId id="614"/>
            <p14:sldId id="566"/>
            <p14:sldId id="563"/>
            <p14:sldId id="615"/>
            <p14:sldId id="564"/>
            <p14:sldId id="565"/>
            <p14:sldId id="602"/>
            <p14:sldId id="616"/>
            <p14:sldId id="585"/>
            <p14:sldId id="586"/>
            <p14:sldId id="587"/>
            <p14:sldId id="588"/>
            <p14:sldId id="589"/>
            <p14:sldId id="590"/>
            <p14:sldId id="591"/>
            <p14:sldId id="592"/>
            <p14:sldId id="593"/>
            <p14:sldId id="594"/>
            <p14:sldId id="595"/>
            <p14:sldId id="596"/>
            <p14:sldId id="597"/>
            <p14:sldId id="598"/>
            <p14:sldId id="599"/>
            <p14:sldId id="6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5026" autoAdjust="0"/>
  </p:normalViewPr>
  <p:slideViewPr>
    <p:cSldViewPr snapToGrid="0">
      <p:cViewPr varScale="1">
        <p:scale>
          <a:sx n="80" d="100"/>
          <a:sy n="80"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44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2655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43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459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標題及內容">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 y="2977"/>
            <a:ext cx="12192004" cy="6852049"/>
          </a:xfrm>
          <a:prstGeom prst="rect">
            <a:avLst/>
          </a:prstGeom>
          <a:noFill/>
          <a:ln>
            <a:noFill/>
          </a:ln>
        </p:spPr>
      </p:pic>
      <p:sp>
        <p:nvSpPr>
          <p:cNvPr id="17" name="Google Shape;17;p3"/>
          <p:cNvSpPr txBox="1">
            <a:spLocks noGrp="1"/>
          </p:cNvSpPr>
          <p:nvPr>
            <p:ph type="subTitle" idx="1"/>
          </p:nvPr>
        </p:nvSpPr>
        <p:spPr>
          <a:xfrm>
            <a:off x="1633667" y="3286733"/>
            <a:ext cx="8834000" cy="1784800"/>
          </a:xfrm>
          <a:prstGeom prst="rect">
            <a:avLst/>
          </a:prstGeom>
        </p:spPr>
        <p:txBody>
          <a:bodyPr spcFirstLastPara="1" wrap="square" lIns="68575" tIns="34275" rIns="68575" bIns="34275" anchor="t" anchorCtr="0">
            <a:noAutofit/>
          </a:bodyPr>
          <a:lstStyle>
            <a:lvl1pPr lvl="0" algn="ctr" rtl="0">
              <a:spcBef>
                <a:spcPts val="1067"/>
              </a:spcBef>
              <a:spcAft>
                <a:spcPts val="0"/>
              </a:spcAft>
              <a:buSzPts val="2600"/>
              <a:buNone/>
              <a:defRPr sz="3467"/>
            </a:lvl1pPr>
            <a:lvl2pPr lvl="1" rtl="0">
              <a:spcBef>
                <a:spcPts val="533"/>
              </a:spcBef>
              <a:spcAft>
                <a:spcPts val="0"/>
              </a:spcAft>
              <a:buSzPts val="2600"/>
              <a:buNone/>
              <a:defRPr sz="3467"/>
            </a:lvl2pPr>
            <a:lvl3pPr lvl="2" rtl="0">
              <a:spcBef>
                <a:spcPts val="533"/>
              </a:spcBef>
              <a:spcAft>
                <a:spcPts val="0"/>
              </a:spcAft>
              <a:buSzPts val="2600"/>
              <a:buNone/>
              <a:defRPr sz="3467"/>
            </a:lvl3pPr>
            <a:lvl4pPr lvl="3" rtl="0">
              <a:spcBef>
                <a:spcPts val="533"/>
              </a:spcBef>
              <a:spcAft>
                <a:spcPts val="0"/>
              </a:spcAft>
              <a:buSzPts val="2600"/>
              <a:buNone/>
              <a:defRPr sz="3467"/>
            </a:lvl4pPr>
            <a:lvl5pPr lvl="4" rtl="0">
              <a:spcBef>
                <a:spcPts val="533"/>
              </a:spcBef>
              <a:spcAft>
                <a:spcPts val="0"/>
              </a:spcAft>
              <a:buSzPts val="2600"/>
              <a:buNone/>
              <a:defRPr sz="3467"/>
            </a:lvl5pPr>
            <a:lvl6pPr lvl="5" rtl="0">
              <a:spcBef>
                <a:spcPts val="533"/>
              </a:spcBef>
              <a:spcAft>
                <a:spcPts val="0"/>
              </a:spcAft>
              <a:buSzPts val="2600"/>
              <a:buNone/>
              <a:defRPr sz="3467"/>
            </a:lvl6pPr>
            <a:lvl7pPr lvl="6" rtl="0">
              <a:spcBef>
                <a:spcPts val="533"/>
              </a:spcBef>
              <a:spcAft>
                <a:spcPts val="0"/>
              </a:spcAft>
              <a:buSzPts val="2600"/>
              <a:buNone/>
              <a:defRPr sz="3467"/>
            </a:lvl7pPr>
            <a:lvl8pPr lvl="7" rtl="0">
              <a:spcBef>
                <a:spcPts val="533"/>
              </a:spcBef>
              <a:spcAft>
                <a:spcPts val="0"/>
              </a:spcAft>
              <a:buSzPts val="2600"/>
              <a:buNone/>
              <a:defRPr sz="3467"/>
            </a:lvl8pPr>
            <a:lvl9pPr lvl="8" rtl="0">
              <a:spcBef>
                <a:spcPts val="533"/>
              </a:spcBef>
              <a:spcAft>
                <a:spcPts val="0"/>
              </a:spcAft>
              <a:buSzPts val="2600"/>
              <a:buNone/>
              <a:defRPr sz="3467"/>
            </a:lvl9pPr>
          </a:lstStyle>
          <a:p>
            <a:r>
              <a:rPr lang="zh-TW" altLang="en-US"/>
              <a:t>按一下以編輯母片子標題樣式</a:t>
            </a:r>
            <a:endParaRPr/>
          </a:p>
        </p:txBody>
      </p:sp>
      <p:sp>
        <p:nvSpPr>
          <p:cNvPr id="18" name="Google Shape;18;p3"/>
          <p:cNvSpPr txBox="1">
            <a:spLocks noGrp="1"/>
          </p:cNvSpPr>
          <p:nvPr>
            <p:ph type="title"/>
          </p:nvPr>
        </p:nvSpPr>
        <p:spPr>
          <a:xfrm>
            <a:off x="838200" y="1786459"/>
            <a:ext cx="10515600" cy="132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dk1"/>
              </a:buClr>
              <a:buSzPts val="4000"/>
              <a:buFont typeface="Microsoft JhengHei"/>
              <a:buNone/>
              <a:defRPr sz="5333"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r>
              <a:rPr lang="zh-TW" altLang="en-US"/>
              <a:t>按一下以編輯母片標題樣式</a:t>
            </a:r>
            <a:endParaRPr/>
          </a:p>
        </p:txBody>
      </p:sp>
    </p:spTree>
    <p:extLst>
      <p:ext uri="{BB962C8B-B14F-4D97-AF65-F5344CB8AC3E}">
        <p14:creationId xmlns:p14="http://schemas.microsoft.com/office/powerpoint/2010/main" val="5051251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1758903" y="298432"/>
            <a:ext cx="8333952" cy="6261133"/>
          </a:xfrm>
          <a:prstGeom prst="rect">
            <a:avLst/>
          </a:prstGeom>
          <a:noFill/>
          <a:ln>
            <a:noFill/>
          </a:ln>
        </p:spPr>
      </p:pic>
      <p:sp>
        <p:nvSpPr>
          <p:cNvPr id="21" name="Google Shape;21;p4"/>
          <p:cNvSpPr txBox="1"/>
          <p:nvPr/>
        </p:nvSpPr>
        <p:spPr>
          <a:xfrm>
            <a:off x="2616275" y="1037629"/>
            <a:ext cx="6959200" cy="3964000"/>
          </a:xfrm>
          <a:prstGeom prst="rect">
            <a:avLst/>
          </a:prstGeom>
          <a:noFill/>
          <a:ln>
            <a:noFill/>
          </a:ln>
        </p:spPr>
        <p:txBody>
          <a:bodyPr spcFirstLastPara="1" wrap="square" lIns="91433" tIns="45700" rIns="91433" bIns="4570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zh-TW" altLang="en-US" sz="4000" b="1" i="0" u="none" strike="noStrike" cap="none">
                <a:solidFill>
                  <a:schemeClr val="dk1"/>
                </a:solidFill>
                <a:latin typeface="Microsoft JhengHei"/>
                <a:ea typeface="Microsoft JhengHei"/>
                <a:cs typeface="Microsoft JhengHei"/>
                <a:sym typeface="Microsoft JhengHei"/>
              </a:rPr>
              <a:t>「版權聲明頁」</a:t>
            </a:r>
            <a:endParaRPr sz="4000" b="1"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altLang="en-US" sz="2400" b="0" i="0" u="none" strike="noStrike" cap="none">
                <a:solidFill>
                  <a:schemeClr val="dk1"/>
                </a:solidFill>
                <a:latin typeface="Microsoft JhengHei"/>
                <a:ea typeface="Microsoft JhengHei"/>
                <a:cs typeface="Microsoft JhengHei"/>
                <a:sym typeface="Microsoft JhengHei"/>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台灣人工智慧學校散佈權。</a:t>
            </a:r>
            <a:endParaRPr sz="2400" b="0" i="0" u="none" strike="noStrike" cap="none">
              <a:solidFill>
                <a:schemeClr val="dk1"/>
              </a:solidFill>
              <a:latin typeface="Microsoft JhengHei"/>
              <a:ea typeface="Microsoft JhengHei"/>
              <a:cs typeface="Microsoft JhengHei"/>
              <a:sym typeface="Microsoft JhengHei"/>
            </a:endParaRPr>
          </a:p>
        </p:txBody>
      </p:sp>
      <p:sp>
        <p:nvSpPr>
          <p:cNvPr id="22" name="Google Shape;22;p4"/>
          <p:cNvSpPr txBox="1"/>
          <p:nvPr/>
        </p:nvSpPr>
        <p:spPr>
          <a:xfrm>
            <a:off x="4968727" y="6321056"/>
            <a:ext cx="2254400" cy="3692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tLang="zh-TW" sz="1867" b="0" i="0" u="none" strike="noStrike" cap="none">
                <a:solidFill>
                  <a:schemeClr val="dk1"/>
                </a:solidFill>
                <a:latin typeface="Microsoft JhengHei"/>
                <a:ea typeface="Microsoft JhengHei"/>
                <a:cs typeface="Microsoft JhengHei"/>
                <a:sym typeface="Microsoft JhengHei"/>
              </a:rPr>
              <a:t>- </a:t>
            </a:r>
            <a:r>
              <a:rPr lang="zh-TW" altLang="en-US" sz="1867" b="0" i="0" u="none" strike="noStrike" cap="none">
                <a:solidFill>
                  <a:schemeClr val="dk1"/>
                </a:solidFill>
                <a:latin typeface="Microsoft JhengHei"/>
                <a:ea typeface="Microsoft JhengHei"/>
                <a:cs typeface="Microsoft JhengHei"/>
                <a:sym typeface="Microsoft JhengHei"/>
              </a:rPr>
              <a:t>台灣人工智慧學校  </a:t>
            </a:r>
            <a:endParaRPr sz="1867" b="0" i="0" u="none" strike="noStrike" cap="none">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2920402283"/>
      </p:ext>
    </p:extLst>
  </p:cSld>
  <p:clrMapOvr>
    <a:masterClrMapping/>
  </p:clrMapOvr>
  <p:hf sldNum="0"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章節標題">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1" y="2977"/>
            <a:ext cx="12192004" cy="6852049"/>
          </a:xfrm>
          <a:prstGeom prst="rect">
            <a:avLst/>
          </a:prstGeom>
          <a:noFill/>
          <a:ln>
            <a:noFill/>
          </a:ln>
        </p:spPr>
      </p:pic>
      <p:sp>
        <p:nvSpPr>
          <p:cNvPr id="25" name="Google Shape;25;p5"/>
          <p:cNvSpPr txBox="1">
            <a:spLocks noGrp="1"/>
          </p:cNvSpPr>
          <p:nvPr>
            <p:ph type="title"/>
          </p:nvPr>
        </p:nvSpPr>
        <p:spPr>
          <a:xfrm>
            <a:off x="3463967" y="1996700"/>
            <a:ext cx="8652400" cy="1709200"/>
          </a:xfrm>
          <a:prstGeom prst="rect">
            <a:avLst/>
          </a:prstGeom>
        </p:spPr>
        <p:txBody>
          <a:bodyPr spcFirstLastPara="1" wrap="square" lIns="68575" tIns="34275" rIns="68575" bIns="34275" anchor="t" anchorCtr="0">
            <a:noAutofit/>
          </a:bodyPr>
          <a:lstStyle>
            <a:lvl1pPr lvl="0">
              <a:spcBef>
                <a:spcPts val="0"/>
              </a:spcBef>
              <a:spcAft>
                <a:spcPts val="0"/>
              </a:spcAft>
              <a:buSzPts val="4000"/>
              <a:buNone/>
              <a:defRPr sz="5333"/>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r>
              <a:rPr lang="zh-TW" altLang="en-US"/>
              <a:t>按一下以編輯母片標題樣式</a:t>
            </a:r>
            <a:endParaRPr/>
          </a:p>
        </p:txBody>
      </p:sp>
      <p:sp>
        <p:nvSpPr>
          <p:cNvPr id="26" name="Google Shape;26;p5"/>
          <p:cNvSpPr txBox="1">
            <a:spLocks noGrp="1"/>
          </p:cNvSpPr>
          <p:nvPr>
            <p:ph type="subTitle" idx="1"/>
          </p:nvPr>
        </p:nvSpPr>
        <p:spPr>
          <a:xfrm>
            <a:off x="3463967" y="4023667"/>
            <a:ext cx="8380000" cy="862400"/>
          </a:xfrm>
          <a:prstGeom prst="rect">
            <a:avLst/>
          </a:prstGeom>
        </p:spPr>
        <p:txBody>
          <a:bodyPr spcFirstLastPara="1" wrap="square" lIns="68575" tIns="34275" rIns="68575" bIns="34275" anchor="t" anchorCtr="0">
            <a:noAutofit/>
          </a:bodyPr>
          <a:lstStyle>
            <a:lvl1pPr lvl="0">
              <a:spcBef>
                <a:spcPts val="1067"/>
              </a:spcBef>
              <a:spcAft>
                <a:spcPts val="0"/>
              </a:spcAft>
              <a:buSzPts val="2600"/>
              <a:buNone/>
              <a:defRPr sz="3467"/>
            </a:lvl1pPr>
            <a:lvl2pPr lvl="1">
              <a:spcBef>
                <a:spcPts val="533"/>
              </a:spcBef>
              <a:spcAft>
                <a:spcPts val="0"/>
              </a:spcAft>
              <a:buSzPts val="2000"/>
              <a:buNone/>
              <a:defRPr/>
            </a:lvl2pPr>
            <a:lvl3pPr lvl="2">
              <a:spcBef>
                <a:spcPts val="533"/>
              </a:spcBef>
              <a:spcAft>
                <a:spcPts val="0"/>
              </a:spcAft>
              <a:buSzPts val="1800"/>
              <a:buNone/>
              <a:defRPr/>
            </a:lvl3pPr>
            <a:lvl4pPr lvl="3">
              <a:spcBef>
                <a:spcPts val="533"/>
              </a:spcBef>
              <a:spcAft>
                <a:spcPts val="0"/>
              </a:spcAft>
              <a:buSzPts val="1400"/>
              <a:buNone/>
              <a:defRPr/>
            </a:lvl4pPr>
            <a:lvl5pPr lvl="4">
              <a:spcBef>
                <a:spcPts val="533"/>
              </a:spcBef>
              <a:spcAft>
                <a:spcPts val="0"/>
              </a:spcAft>
              <a:buSzPts val="1400"/>
              <a:buNone/>
              <a:defRPr/>
            </a:lvl5pPr>
            <a:lvl6pPr lvl="5">
              <a:spcBef>
                <a:spcPts val="533"/>
              </a:spcBef>
              <a:spcAft>
                <a:spcPts val="0"/>
              </a:spcAft>
              <a:buSzPts val="1400"/>
              <a:buNone/>
              <a:defRPr/>
            </a:lvl6pPr>
            <a:lvl7pPr lvl="6">
              <a:spcBef>
                <a:spcPts val="533"/>
              </a:spcBef>
              <a:spcAft>
                <a:spcPts val="0"/>
              </a:spcAft>
              <a:buSzPts val="1400"/>
              <a:buNone/>
              <a:defRPr/>
            </a:lvl7pPr>
            <a:lvl8pPr lvl="7">
              <a:spcBef>
                <a:spcPts val="533"/>
              </a:spcBef>
              <a:spcAft>
                <a:spcPts val="0"/>
              </a:spcAft>
              <a:buSzPts val="1400"/>
              <a:buNone/>
              <a:defRPr/>
            </a:lvl8pPr>
            <a:lvl9pPr lvl="8">
              <a:spcBef>
                <a:spcPts val="533"/>
              </a:spcBef>
              <a:spcAft>
                <a:spcPts val="0"/>
              </a:spcAft>
              <a:buSzPts val="1400"/>
              <a:buNone/>
              <a:defRPr/>
            </a:lvl9pPr>
          </a:lstStyle>
          <a:p>
            <a:r>
              <a:rPr lang="zh-TW" altLang="en-US"/>
              <a:t>按一下以編輯母片子標題樣式</a:t>
            </a:r>
            <a:endParaRPr/>
          </a:p>
        </p:txBody>
      </p:sp>
    </p:spTree>
    <p:extLst>
      <p:ext uri="{BB962C8B-B14F-4D97-AF65-F5344CB8AC3E}">
        <p14:creationId xmlns:p14="http://schemas.microsoft.com/office/powerpoint/2010/main" val="7471570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27"/>
        <p:cNvGrpSpPr/>
        <p:nvPr/>
      </p:nvGrpSpPr>
      <p:grpSpPr>
        <a:xfrm>
          <a:off x="0" y="0"/>
          <a:ext cx="0" cy="0"/>
          <a:chOff x="0" y="0"/>
          <a:chExt cx="0" cy="0"/>
        </a:xfrm>
      </p:grpSpPr>
      <p:sp>
        <p:nvSpPr>
          <p:cNvPr id="28" name="Google Shape;28;p6"/>
          <p:cNvSpPr txBox="1"/>
          <p:nvPr/>
        </p:nvSpPr>
        <p:spPr>
          <a:xfrm>
            <a:off x="718533" y="275359"/>
            <a:ext cx="10515600" cy="1325600"/>
          </a:xfrm>
          <a:prstGeom prst="rect">
            <a:avLst/>
          </a:prstGeom>
          <a:noFill/>
          <a:ln>
            <a:noFill/>
          </a:ln>
        </p:spPr>
        <p:txBody>
          <a:bodyPr spcFirstLastPara="1" wrap="square" lIns="91433" tIns="45700" rIns="91433" bIns="45700" anchor="ctr" anchorCtr="0">
            <a:noAutofit/>
          </a:bodyPr>
          <a:lstStyle/>
          <a:p>
            <a:pPr marL="0" marR="0" lvl="0" indent="0" algn="l" rtl="0">
              <a:lnSpc>
                <a:spcPct val="90000"/>
              </a:lnSpc>
              <a:spcBef>
                <a:spcPts val="0"/>
              </a:spcBef>
              <a:spcAft>
                <a:spcPts val="0"/>
              </a:spcAft>
              <a:buClr>
                <a:schemeClr val="dk1"/>
              </a:buClr>
              <a:buSzPts val="3300"/>
              <a:buFont typeface="Microsoft JhengHei"/>
              <a:buNone/>
            </a:pPr>
            <a:r>
              <a:rPr lang="zh-TW" altLang="en-US" sz="4400" b="1" i="0" u="none" strike="noStrike" cap="none">
                <a:solidFill>
                  <a:schemeClr val="dk1"/>
                </a:solidFill>
                <a:latin typeface="Microsoft JhengHei"/>
                <a:ea typeface="Microsoft JhengHei"/>
                <a:cs typeface="Microsoft JhengHei"/>
                <a:sym typeface="Microsoft JhengHei"/>
              </a:rPr>
              <a:t>按一下以編輯母片標題樣式</a:t>
            </a:r>
            <a:endParaRPr sz="1467" b="0" i="0" u="none" strike="noStrike" cap="none">
              <a:solidFill>
                <a:srgbClr val="000000"/>
              </a:solidFill>
              <a:latin typeface="Arial"/>
              <a:ea typeface="Arial"/>
              <a:cs typeface="Arial"/>
              <a:sym typeface="Arial"/>
            </a:endParaRPr>
          </a:p>
        </p:txBody>
      </p:sp>
      <p:pic>
        <p:nvPicPr>
          <p:cNvPr id="29" name="Google Shape;29;p6"/>
          <p:cNvPicPr preferRelativeResize="0"/>
          <p:nvPr/>
        </p:nvPicPr>
        <p:blipFill rotWithShape="1">
          <a:blip r:embed="rId2">
            <a:alphaModFix/>
          </a:blip>
          <a:srcRect t="39" b="49"/>
          <a:stretch/>
        </p:blipFill>
        <p:spPr>
          <a:xfrm>
            <a:off x="0" y="4"/>
            <a:ext cx="12202632" cy="6857999"/>
          </a:xfrm>
          <a:prstGeom prst="rect">
            <a:avLst/>
          </a:prstGeom>
          <a:noFill/>
          <a:ln>
            <a:noFill/>
          </a:ln>
        </p:spPr>
      </p:pic>
      <p:sp>
        <p:nvSpPr>
          <p:cNvPr id="30" name="Google Shape;30;p6"/>
          <p:cNvSpPr txBox="1">
            <a:spLocks noGrp="1"/>
          </p:cNvSpPr>
          <p:nvPr>
            <p:ph type="title"/>
          </p:nvPr>
        </p:nvSpPr>
        <p:spPr>
          <a:xfrm>
            <a:off x="801667" y="173767"/>
            <a:ext cx="10800400" cy="983200"/>
          </a:xfrm>
          <a:prstGeom prst="rect">
            <a:avLst/>
          </a:prstGeom>
        </p:spPr>
        <p:txBody>
          <a:bodyPr spcFirstLastPara="1" wrap="square" lIns="68575" tIns="34275" rIns="68575" bIns="34275" anchor="ctr" anchorCtr="0">
            <a:noAutofit/>
          </a:bodyPr>
          <a:lstStyle>
            <a:lvl1pPr lvl="0">
              <a:spcBef>
                <a:spcPts val="0"/>
              </a:spcBef>
              <a:spcAft>
                <a:spcPts val="0"/>
              </a:spcAft>
              <a:buSzPts val="3200"/>
              <a:buNone/>
              <a:defRPr sz="4267"/>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r>
              <a:rPr lang="zh-TW" altLang="en-US"/>
              <a:t>按一下以編輯母片標題樣式</a:t>
            </a:r>
            <a:endParaRPr/>
          </a:p>
        </p:txBody>
      </p:sp>
      <p:sp>
        <p:nvSpPr>
          <p:cNvPr id="31" name="Google Shape;31;p6"/>
          <p:cNvSpPr txBox="1">
            <a:spLocks noGrp="1"/>
          </p:cNvSpPr>
          <p:nvPr>
            <p:ph type="body" idx="1"/>
          </p:nvPr>
        </p:nvSpPr>
        <p:spPr>
          <a:xfrm>
            <a:off x="907600" y="1361400"/>
            <a:ext cx="10588400" cy="4901200"/>
          </a:xfrm>
          <a:prstGeom prst="rect">
            <a:avLst/>
          </a:prstGeom>
        </p:spPr>
        <p:txBody>
          <a:bodyPr spcFirstLastPara="1" wrap="square" lIns="68575" tIns="34275" rIns="68575" bIns="34275" anchor="t" anchorCtr="0">
            <a:noAutofit/>
          </a:bodyPr>
          <a:lstStyle>
            <a:lvl1pPr marL="609585" lvl="0" indent="-507987">
              <a:spcBef>
                <a:spcPts val="1067"/>
              </a:spcBef>
              <a:spcAft>
                <a:spcPts val="0"/>
              </a:spcAft>
              <a:buSzPts val="2400"/>
              <a:buChar char="•"/>
              <a:defRPr sz="3200"/>
            </a:lvl1pPr>
            <a:lvl2pPr marL="1219170" lvl="1" indent="-474121">
              <a:spcBef>
                <a:spcPts val="533"/>
              </a:spcBef>
              <a:spcAft>
                <a:spcPts val="0"/>
              </a:spcAft>
              <a:buSzPts val="2000"/>
              <a:buChar char="•"/>
              <a:defRPr sz="2667"/>
            </a:lvl2pPr>
            <a:lvl3pPr marL="1828754" lvl="2" indent="-457189">
              <a:spcBef>
                <a:spcPts val="533"/>
              </a:spcBef>
              <a:spcAft>
                <a:spcPts val="0"/>
              </a:spcAft>
              <a:buSzPts val="1800"/>
              <a:buChar char="•"/>
              <a:defRPr sz="2400"/>
            </a:lvl3pPr>
            <a:lvl4pPr marL="2438339" lvl="3" indent="-423323">
              <a:spcBef>
                <a:spcPts val="533"/>
              </a:spcBef>
              <a:spcAft>
                <a:spcPts val="0"/>
              </a:spcAft>
              <a:buSzPts val="1400"/>
              <a:buChar char="•"/>
              <a:defRPr/>
            </a:lvl4pPr>
            <a:lvl5pPr marL="3047924" lvl="4" indent="-423323">
              <a:spcBef>
                <a:spcPts val="533"/>
              </a:spcBef>
              <a:spcAft>
                <a:spcPts val="0"/>
              </a:spcAft>
              <a:buSzPts val="1400"/>
              <a:buChar char="•"/>
              <a:defRPr/>
            </a:lvl5pPr>
            <a:lvl6pPr marL="3657509" lvl="5" indent="-423323">
              <a:spcBef>
                <a:spcPts val="533"/>
              </a:spcBef>
              <a:spcAft>
                <a:spcPts val="0"/>
              </a:spcAft>
              <a:buSzPts val="1400"/>
              <a:buChar char="•"/>
              <a:defRPr/>
            </a:lvl6pPr>
            <a:lvl7pPr marL="4267093" lvl="6" indent="-423323">
              <a:spcBef>
                <a:spcPts val="533"/>
              </a:spcBef>
              <a:spcAft>
                <a:spcPts val="0"/>
              </a:spcAft>
              <a:buSzPts val="1400"/>
              <a:buChar char="•"/>
              <a:defRPr/>
            </a:lvl7pPr>
            <a:lvl8pPr marL="4876678" lvl="7" indent="-423323">
              <a:spcBef>
                <a:spcPts val="533"/>
              </a:spcBef>
              <a:spcAft>
                <a:spcPts val="0"/>
              </a:spcAft>
              <a:buSzPts val="1400"/>
              <a:buChar char="•"/>
              <a:defRPr/>
            </a:lvl8pPr>
            <a:lvl9pPr marL="5486263" lvl="8" indent="-423323">
              <a:spcBef>
                <a:spcPts val="533"/>
              </a:spcBef>
              <a:spcAft>
                <a:spcPts val="0"/>
              </a:spcAft>
              <a:buSzPts val="1400"/>
              <a:buChar char="•"/>
              <a:defRPr/>
            </a:lvl9pPr>
          </a:lstStyle>
          <a:p>
            <a:pPr lvl="0"/>
            <a:r>
              <a:rPr lang="zh-TW" altLang="en-US"/>
              <a:t>按一下以編輯母片文字樣式</a:t>
            </a:r>
          </a:p>
        </p:txBody>
      </p:sp>
    </p:spTree>
    <p:extLst>
      <p:ext uri="{BB962C8B-B14F-4D97-AF65-F5344CB8AC3E}">
        <p14:creationId xmlns:p14="http://schemas.microsoft.com/office/powerpoint/2010/main" val="37249452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1">
  <p:cSld name="空白 1">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39" r="49"/>
          <a:stretch/>
        </p:blipFill>
        <p:spPr>
          <a:xfrm>
            <a:off x="1" y="0"/>
            <a:ext cx="12191996" cy="6858000"/>
          </a:xfrm>
          <a:prstGeom prst="rect">
            <a:avLst/>
          </a:prstGeom>
          <a:noFill/>
          <a:ln>
            <a:noFill/>
          </a:ln>
        </p:spPr>
      </p:pic>
      <p:sp>
        <p:nvSpPr>
          <p:cNvPr id="34" name="Google Shape;34;p7"/>
          <p:cNvSpPr txBox="1">
            <a:spLocks noGrp="1"/>
          </p:cNvSpPr>
          <p:nvPr>
            <p:ph type="title"/>
          </p:nvPr>
        </p:nvSpPr>
        <p:spPr>
          <a:xfrm>
            <a:off x="325800" y="358400"/>
            <a:ext cx="4528400" cy="1645200"/>
          </a:xfrm>
          <a:prstGeom prst="rect">
            <a:avLst/>
          </a:prstGeom>
        </p:spPr>
        <p:txBody>
          <a:bodyPr spcFirstLastPara="1" wrap="square" lIns="68575" tIns="34275" rIns="68575" bIns="34275" anchor="t" anchorCtr="0">
            <a:noAutofit/>
          </a:bodyPr>
          <a:lstStyle>
            <a:lvl1pPr lvl="0">
              <a:spcBef>
                <a:spcPts val="0"/>
              </a:spcBef>
              <a:spcAft>
                <a:spcPts val="0"/>
              </a:spcAft>
              <a:buSzPts val="32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zh-TW" altLang="en-US"/>
              <a:t>按一下以編輯母片標題樣式</a:t>
            </a:r>
            <a:endParaRPr/>
          </a:p>
        </p:txBody>
      </p:sp>
      <p:sp>
        <p:nvSpPr>
          <p:cNvPr id="35" name="Google Shape;35;p7"/>
          <p:cNvSpPr txBox="1">
            <a:spLocks noGrp="1"/>
          </p:cNvSpPr>
          <p:nvPr>
            <p:ph type="subTitle" idx="1"/>
          </p:nvPr>
        </p:nvSpPr>
        <p:spPr>
          <a:xfrm>
            <a:off x="325800" y="2182833"/>
            <a:ext cx="4528400" cy="3730400"/>
          </a:xfrm>
          <a:prstGeom prst="rect">
            <a:avLst/>
          </a:prstGeom>
        </p:spPr>
        <p:txBody>
          <a:bodyPr spcFirstLastPara="1" wrap="square" lIns="68575" tIns="34275" rIns="68575" bIns="34275" anchor="t" anchorCtr="0">
            <a:noAutofit/>
          </a:bodyPr>
          <a:lstStyle>
            <a:lvl1pPr lvl="0">
              <a:spcBef>
                <a:spcPts val="1067"/>
              </a:spcBef>
              <a:spcAft>
                <a:spcPts val="0"/>
              </a:spcAft>
              <a:buSzPts val="2400"/>
              <a:buNone/>
              <a:defRPr/>
            </a:lvl1pPr>
            <a:lvl2pPr lvl="1">
              <a:spcBef>
                <a:spcPts val="533"/>
              </a:spcBef>
              <a:spcAft>
                <a:spcPts val="0"/>
              </a:spcAft>
              <a:buSzPts val="2000"/>
              <a:buNone/>
              <a:defRPr/>
            </a:lvl2pPr>
            <a:lvl3pPr lvl="2">
              <a:spcBef>
                <a:spcPts val="533"/>
              </a:spcBef>
              <a:spcAft>
                <a:spcPts val="0"/>
              </a:spcAft>
              <a:buSzPts val="1800"/>
              <a:buNone/>
              <a:defRPr/>
            </a:lvl3pPr>
            <a:lvl4pPr lvl="3">
              <a:spcBef>
                <a:spcPts val="533"/>
              </a:spcBef>
              <a:spcAft>
                <a:spcPts val="0"/>
              </a:spcAft>
              <a:buSzPts val="1400"/>
              <a:buNone/>
              <a:defRPr/>
            </a:lvl4pPr>
            <a:lvl5pPr lvl="4">
              <a:spcBef>
                <a:spcPts val="533"/>
              </a:spcBef>
              <a:spcAft>
                <a:spcPts val="0"/>
              </a:spcAft>
              <a:buSzPts val="1400"/>
              <a:buNone/>
              <a:defRPr/>
            </a:lvl5pPr>
            <a:lvl6pPr lvl="5">
              <a:spcBef>
                <a:spcPts val="533"/>
              </a:spcBef>
              <a:spcAft>
                <a:spcPts val="0"/>
              </a:spcAft>
              <a:buSzPts val="1400"/>
              <a:buNone/>
              <a:defRPr/>
            </a:lvl6pPr>
            <a:lvl7pPr lvl="6">
              <a:spcBef>
                <a:spcPts val="533"/>
              </a:spcBef>
              <a:spcAft>
                <a:spcPts val="0"/>
              </a:spcAft>
              <a:buSzPts val="1400"/>
              <a:buNone/>
              <a:defRPr/>
            </a:lvl7pPr>
            <a:lvl8pPr lvl="7">
              <a:spcBef>
                <a:spcPts val="533"/>
              </a:spcBef>
              <a:spcAft>
                <a:spcPts val="0"/>
              </a:spcAft>
              <a:buSzPts val="1400"/>
              <a:buNone/>
              <a:defRPr/>
            </a:lvl8pPr>
            <a:lvl9pPr lvl="8">
              <a:spcBef>
                <a:spcPts val="533"/>
              </a:spcBef>
              <a:spcAft>
                <a:spcPts val="0"/>
              </a:spcAft>
              <a:buSzPts val="1400"/>
              <a:buNone/>
              <a:defRPr/>
            </a:lvl9pPr>
          </a:lstStyle>
          <a:p>
            <a:r>
              <a:rPr lang="zh-TW" altLang="en-US"/>
              <a:t>按一下以編輯母片子標題樣式</a:t>
            </a:r>
            <a:endParaRPr/>
          </a:p>
        </p:txBody>
      </p:sp>
      <p:sp>
        <p:nvSpPr>
          <p:cNvPr id="36" name="Google Shape;36;p7"/>
          <p:cNvSpPr txBox="1">
            <a:spLocks noGrp="1"/>
          </p:cNvSpPr>
          <p:nvPr>
            <p:ph type="body" idx="2"/>
          </p:nvPr>
        </p:nvSpPr>
        <p:spPr>
          <a:xfrm>
            <a:off x="5701400" y="358400"/>
            <a:ext cx="5864400" cy="6124800"/>
          </a:xfrm>
          <a:prstGeom prst="rect">
            <a:avLst/>
          </a:prstGeom>
        </p:spPr>
        <p:txBody>
          <a:bodyPr spcFirstLastPara="1" wrap="square" lIns="68575" tIns="34275" rIns="68575" bIns="34275" anchor="t" anchorCtr="0">
            <a:noAutofit/>
          </a:bodyPr>
          <a:lstStyle>
            <a:lvl1pPr marL="609585" lvl="0" indent="-507987">
              <a:spcBef>
                <a:spcPts val="1067"/>
              </a:spcBef>
              <a:spcAft>
                <a:spcPts val="0"/>
              </a:spcAft>
              <a:buSzPts val="2400"/>
              <a:buChar char="•"/>
              <a:defRPr/>
            </a:lvl1pPr>
            <a:lvl2pPr marL="1219170" lvl="1" indent="-474121">
              <a:spcBef>
                <a:spcPts val="533"/>
              </a:spcBef>
              <a:spcAft>
                <a:spcPts val="0"/>
              </a:spcAft>
              <a:buSzPts val="2000"/>
              <a:buChar char="•"/>
              <a:defRPr/>
            </a:lvl2pPr>
            <a:lvl3pPr marL="1828754" lvl="2" indent="-457189">
              <a:spcBef>
                <a:spcPts val="533"/>
              </a:spcBef>
              <a:spcAft>
                <a:spcPts val="0"/>
              </a:spcAft>
              <a:buSzPts val="1800"/>
              <a:buChar char="•"/>
              <a:defRPr/>
            </a:lvl3pPr>
            <a:lvl4pPr marL="2438339" lvl="3" indent="-423323">
              <a:spcBef>
                <a:spcPts val="533"/>
              </a:spcBef>
              <a:spcAft>
                <a:spcPts val="0"/>
              </a:spcAft>
              <a:buSzPts val="1400"/>
              <a:buChar char="•"/>
              <a:defRPr/>
            </a:lvl4pPr>
            <a:lvl5pPr marL="3047924" lvl="4" indent="-423323">
              <a:spcBef>
                <a:spcPts val="533"/>
              </a:spcBef>
              <a:spcAft>
                <a:spcPts val="0"/>
              </a:spcAft>
              <a:buSzPts val="1400"/>
              <a:buChar char="•"/>
              <a:defRPr/>
            </a:lvl5pPr>
            <a:lvl6pPr marL="3657509" lvl="5" indent="-423323">
              <a:spcBef>
                <a:spcPts val="533"/>
              </a:spcBef>
              <a:spcAft>
                <a:spcPts val="0"/>
              </a:spcAft>
              <a:buSzPts val="1400"/>
              <a:buChar char="•"/>
              <a:defRPr/>
            </a:lvl6pPr>
            <a:lvl7pPr marL="4267093" lvl="6" indent="-423323">
              <a:spcBef>
                <a:spcPts val="533"/>
              </a:spcBef>
              <a:spcAft>
                <a:spcPts val="0"/>
              </a:spcAft>
              <a:buSzPts val="1400"/>
              <a:buChar char="•"/>
              <a:defRPr/>
            </a:lvl7pPr>
            <a:lvl8pPr marL="4876678" lvl="7" indent="-423323">
              <a:spcBef>
                <a:spcPts val="533"/>
              </a:spcBef>
              <a:spcAft>
                <a:spcPts val="0"/>
              </a:spcAft>
              <a:buSzPts val="1400"/>
              <a:buChar char="•"/>
              <a:defRPr/>
            </a:lvl8pPr>
            <a:lvl9pPr marL="5486263" lvl="8" indent="-423323">
              <a:spcBef>
                <a:spcPts val="533"/>
              </a:spcBef>
              <a:spcAft>
                <a:spcPts val="0"/>
              </a:spcAft>
              <a:buSzPts val="1400"/>
              <a:buChar char="•"/>
              <a:defRPr/>
            </a:lvl9pPr>
          </a:lstStyle>
          <a:p>
            <a:pPr lvl="0"/>
            <a:r>
              <a:rPr lang="zh-TW" altLang="en-US"/>
              <a:t>按一下以編輯母片文字樣式</a:t>
            </a:r>
          </a:p>
        </p:txBody>
      </p:sp>
    </p:spTree>
    <p:extLst>
      <p:ext uri="{BB962C8B-B14F-4D97-AF65-F5344CB8AC3E}">
        <p14:creationId xmlns:p14="http://schemas.microsoft.com/office/powerpoint/2010/main" val="39730402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1" y="1"/>
            <a:ext cx="12191996" cy="6857999"/>
          </a:xfrm>
          <a:prstGeom prst="rect">
            <a:avLst/>
          </a:prstGeom>
          <a:noFill/>
          <a:ln>
            <a:noFill/>
          </a:ln>
        </p:spPr>
      </p:pic>
    </p:spTree>
    <p:extLst>
      <p:ext uri="{BB962C8B-B14F-4D97-AF65-F5344CB8AC3E}">
        <p14:creationId xmlns:p14="http://schemas.microsoft.com/office/powerpoint/2010/main" val="2002089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名言語錄">
  <p:cSld name="名言語錄">
    <p:spTree>
      <p:nvGrpSpPr>
        <p:cNvPr id="1" name="Shape 34"/>
        <p:cNvGrpSpPr/>
        <p:nvPr/>
      </p:nvGrpSpPr>
      <p:grpSpPr>
        <a:xfrm>
          <a:off x="0" y="0"/>
          <a:ext cx="0" cy="0"/>
          <a:chOff x="0" y="0"/>
          <a:chExt cx="0" cy="0"/>
        </a:xfrm>
      </p:grpSpPr>
      <p:sp>
        <p:nvSpPr>
          <p:cNvPr id="38" name="Google Shape;38;p94"/>
          <p:cNvSpPr txBox="1">
            <a:spLocks noGrp="1"/>
          </p:cNvSpPr>
          <p:nvPr>
            <p:ph type="sldNum" idx="12"/>
          </p:nvPr>
        </p:nvSpPr>
        <p:spPr>
          <a:xfrm>
            <a:off x="5977052" y="6536531"/>
            <a:ext cx="233200" cy="2388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351121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標題及內容">
  <p:cSld name="3_標題及內容">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5075" y="488693"/>
            <a:ext cx="11642123" cy="79641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80397"/>
              </a:buClr>
              <a:buSzPts val="4400"/>
              <a:buFont typeface="Arial"/>
              <a:buNone/>
              <a:defRPr>
                <a:solidFill>
                  <a:srgbClr val="58039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zh-TW" altLang="en-US"/>
              <a:t>按一下以編輯母片標題樣式</a:t>
            </a:r>
            <a:endParaRPr/>
          </a:p>
        </p:txBody>
      </p:sp>
      <p:sp>
        <p:nvSpPr>
          <p:cNvPr id="31" name="Google Shape;31;p8"/>
          <p:cNvSpPr txBox="1">
            <a:spLocks noGrp="1"/>
          </p:cNvSpPr>
          <p:nvPr>
            <p:ph type="body" idx="1"/>
          </p:nvPr>
        </p:nvSpPr>
        <p:spPr>
          <a:xfrm>
            <a:off x="245076" y="1482811"/>
            <a:ext cx="11642124" cy="509098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619428"/>
              </a:buClr>
              <a:buSzPts val="2800"/>
              <a:buChar char="•"/>
              <a:defRPr>
                <a:solidFill>
                  <a:srgbClr val="619428"/>
                </a:solidFill>
              </a:defRPr>
            </a:lvl1pPr>
            <a:lvl2pPr marL="914400" lvl="1" indent="-381000" algn="l">
              <a:lnSpc>
                <a:spcPct val="90000"/>
              </a:lnSpc>
              <a:spcBef>
                <a:spcPts val="500"/>
              </a:spcBef>
              <a:spcAft>
                <a:spcPts val="0"/>
              </a:spcAft>
              <a:buClr>
                <a:srgbClr val="619428"/>
              </a:buClr>
              <a:buSzPts val="2400"/>
              <a:buChar char="•"/>
              <a:defRPr>
                <a:solidFill>
                  <a:srgbClr val="619428"/>
                </a:solidFill>
              </a:defRPr>
            </a:lvl2pPr>
            <a:lvl3pPr marL="1371600" lvl="2" indent="-355600" algn="l">
              <a:lnSpc>
                <a:spcPct val="90000"/>
              </a:lnSpc>
              <a:spcBef>
                <a:spcPts val="500"/>
              </a:spcBef>
              <a:spcAft>
                <a:spcPts val="0"/>
              </a:spcAft>
              <a:buClr>
                <a:srgbClr val="619428"/>
              </a:buClr>
              <a:buSzPts val="2000"/>
              <a:buChar char="•"/>
              <a:defRPr>
                <a:solidFill>
                  <a:srgbClr val="619428"/>
                </a:solidFill>
              </a:defRPr>
            </a:lvl3pPr>
            <a:lvl4pPr marL="1828800" lvl="3" indent="-342900" algn="l">
              <a:lnSpc>
                <a:spcPct val="90000"/>
              </a:lnSpc>
              <a:spcBef>
                <a:spcPts val="500"/>
              </a:spcBef>
              <a:spcAft>
                <a:spcPts val="0"/>
              </a:spcAft>
              <a:buClr>
                <a:srgbClr val="619428"/>
              </a:buClr>
              <a:buSzPts val="1800"/>
              <a:buChar char="•"/>
              <a:defRPr>
                <a:solidFill>
                  <a:srgbClr val="619428"/>
                </a:solidFill>
              </a:defRPr>
            </a:lvl4pPr>
            <a:lvl5pPr marL="2286000" lvl="4" indent="-342900" algn="l">
              <a:lnSpc>
                <a:spcPct val="90000"/>
              </a:lnSpc>
              <a:spcBef>
                <a:spcPts val="500"/>
              </a:spcBef>
              <a:spcAft>
                <a:spcPts val="0"/>
              </a:spcAft>
              <a:buClr>
                <a:srgbClr val="619428"/>
              </a:buClr>
              <a:buSzPts val="1800"/>
              <a:buChar char="•"/>
              <a:defRPr>
                <a:solidFill>
                  <a:srgbClr val="61942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zh-TW" altLang="en-US"/>
              <a:t>按一下以編輯母片文字樣式</a:t>
            </a:r>
          </a:p>
        </p:txBody>
      </p:sp>
    </p:spTree>
    <p:extLst>
      <p:ext uri="{BB962C8B-B14F-4D97-AF65-F5344CB8AC3E}">
        <p14:creationId xmlns:p14="http://schemas.microsoft.com/office/powerpoint/2010/main" val="28463727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投影片" type="title">
  <p:cSld name="1_標題投影片">
    <p:spTree>
      <p:nvGrpSpPr>
        <p:cNvPr id="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5299" y="1"/>
            <a:ext cx="12192004" cy="6858001"/>
          </a:xfrm>
          <a:prstGeom prst="rect">
            <a:avLst/>
          </a:prstGeom>
          <a:noFill/>
          <a:ln>
            <a:noFill/>
          </a:ln>
        </p:spPr>
      </p:pic>
      <p:sp>
        <p:nvSpPr>
          <p:cNvPr id="13" name="Google Shape;13;p2"/>
          <p:cNvSpPr txBox="1">
            <a:spLocks noGrp="1"/>
          </p:cNvSpPr>
          <p:nvPr>
            <p:ph type="subTitle" idx="1"/>
          </p:nvPr>
        </p:nvSpPr>
        <p:spPr>
          <a:xfrm>
            <a:off x="2045333" y="3264300"/>
            <a:ext cx="8834000" cy="1181200"/>
          </a:xfrm>
          <a:prstGeom prst="rect">
            <a:avLst/>
          </a:prstGeom>
        </p:spPr>
        <p:txBody>
          <a:bodyPr spcFirstLastPara="1" wrap="square" lIns="68575" tIns="34275" rIns="68575" bIns="34275" anchor="t" anchorCtr="0">
            <a:noAutofit/>
          </a:bodyPr>
          <a:lstStyle>
            <a:lvl1pPr lvl="0" algn="l" rtl="0">
              <a:spcBef>
                <a:spcPts val="1067"/>
              </a:spcBef>
              <a:spcAft>
                <a:spcPts val="0"/>
              </a:spcAft>
              <a:buSzPts val="2400"/>
              <a:buNone/>
              <a:defRPr sz="2667" b="1">
                <a:solidFill>
                  <a:srgbClr val="434343"/>
                </a:solidFill>
              </a:defRPr>
            </a:lvl1pPr>
            <a:lvl2pPr lvl="1" algn="l" rtl="0">
              <a:spcBef>
                <a:spcPts val="533"/>
              </a:spcBef>
              <a:spcAft>
                <a:spcPts val="0"/>
              </a:spcAft>
              <a:buSzPts val="2000"/>
              <a:buNone/>
              <a:defRPr sz="2667">
                <a:solidFill>
                  <a:srgbClr val="434343"/>
                </a:solidFill>
              </a:defRPr>
            </a:lvl2pPr>
            <a:lvl3pPr lvl="2" algn="l" rtl="0">
              <a:spcBef>
                <a:spcPts val="533"/>
              </a:spcBef>
              <a:spcAft>
                <a:spcPts val="0"/>
              </a:spcAft>
              <a:buSzPts val="1800"/>
              <a:buNone/>
              <a:defRPr sz="2667">
                <a:solidFill>
                  <a:srgbClr val="434343"/>
                </a:solidFill>
              </a:defRPr>
            </a:lvl3pPr>
            <a:lvl4pPr lvl="3" algn="l" rtl="0">
              <a:spcBef>
                <a:spcPts val="533"/>
              </a:spcBef>
              <a:spcAft>
                <a:spcPts val="0"/>
              </a:spcAft>
              <a:buSzPts val="1400"/>
              <a:buNone/>
              <a:defRPr sz="2667">
                <a:solidFill>
                  <a:srgbClr val="434343"/>
                </a:solidFill>
              </a:defRPr>
            </a:lvl4pPr>
            <a:lvl5pPr lvl="4" algn="l" rtl="0">
              <a:spcBef>
                <a:spcPts val="533"/>
              </a:spcBef>
              <a:spcAft>
                <a:spcPts val="0"/>
              </a:spcAft>
              <a:buSzPts val="1400"/>
              <a:buNone/>
              <a:defRPr sz="2667">
                <a:solidFill>
                  <a:srgbClr val="434343"/>
                </a:solidFill>
              </a:defRPr>
            </a:lvl5pPr>
            <a:lvl6pPr lvl="5" algn="l" rtl="0">
              <a:spcBef>
                <a:spcPts val="533"/>
              </a:spcBef>
              <a:spcAft>
                <a:spcPts val="0"/>
              </a:spcAft>
              <a:buSzPts val="1400"/>
              <a:buNone/>
              <a:defRPr sz="2667">
                <a:solidFill>
                  <a:srgbClr val="434343"/>
                </a:solidFill>
              </a:defRPr>
            </a:lvl6pPr>
            <a:lvl7pPr lvl="6" algn="l" rtl="0">
              <a:spcBef>
                <a:spcPts val="533"/>
              </a:spcBef>
              <a:spcAft>
                <a:spcPts val="0"/>
              </a:spcAft>
              <a:buSzPts val="1400"/>
              <a:buNone/>
              <a:defRPr sz="2667">
                <a:solidFill>
                  <a:srgbClr val="434343"/>
                </a:solidFill>
              </a:defRPr>
            </a:lvl7pPr>
            <a:lvl8pPr lvl="7" algn="l" rtl="0">
              <a:spcBef>
                <a:spcPts val="533"/>
              </a:spcBef>
              <a:spcAft>
                <a:spcPts val="0"/>
              </a:spcAft>
              <a:buSzPts val="1400"/>
              <a:buNone/>
              <a:defRPr sz="2667">
                <a:solidFill>
                  <a:srgbClr val="434343"/>
                </a:solidFill>
              </a:defRPr>
            </a:lvl8pPr>
            <a:lvl9pPr lvl="8" algn="l" rtl="0">
              <a:spcBef>
                <a:spcPts val="533"/>
              </a:spcBef>
              <a:spcAft>
                <a:spcPts val="0"/>
              </a:spcAft>
              <a:buSzPts val="1400"/>
              <a:buNone/>
              <a:defRPr sz="2667">
                <a:solidFill>
                  <a:srgbClr val="434343"/>
                </a:solidFill>
              </a:defRPr>
            </a:lvl9pPr>
          </a:lstStyle>
          <a:p>
            <a:endParaRPr/>
          </a:p>
        </p:txBody>
      </p:sp>
      <p:sp>
        <p:nvSpPr>
          <p:cNvPr id="14" name="Google Shape;14;p2"/>
          <p:cNvSpPr txBox="1">
            <a:spLocks noGrp="1"/>
          </p:cNvSpPr>
          <p:nvPr>
            <p:ph type="title"/>
          </p:nvPr>
        </p:nvSpPr>
        <p:spPr>
          <a:xfrm>
            <a:off x="2045333" y="1569159"/>
            <a:ext cx="10515600" cy="1325600"/>
          </a:xfrm>
          <a:prstGeom prst="rect">
            <a:avLst/>
          </a:prstGeom>
        </p:spPr>
        <p:txBody>
          <a:bodyPr spcFirstLastPara="1" wrap="square" lIns="68575" tIns="34275" rIns="68575" bIns="34275" anchor="ctr" anchorCtr="0">
            <a:noAutofit/>
          </a:bodyPr>
          <a:lstStyle>
            <a:lvl1pPr lvl="0" algn="l" rtl="0">
              <a:spcBef>
                <a:spcPts val="0"/>
              </a:spcBef>
              <a:spcAft>
                <a:spcPts val="0"/>
              </a:spcAft>
              <a:buSzPts val="3200"/>
              <a:buNone/>
              <a:defRPr sz="6667" b="1">
                <a:solidFill>
                  <a:schemeClr val="lt1"/>
                </a:solidFill>
              </a:defRPr>
            </a:lvl1pPr>
            <a:lvl2pPr lvl="1" algn="l" rtl="0">
              <a:spcBef>
                <a:spcPts val="0"/>
              </a:spcBef>
              <a:spcAft>
                <a:spcPts val="0"/>
              </a:spcAft>
              <a:buSzPts val="1100"/>
              <a:buNone/>
              <a:defRPr sz="6667">
                <a:solidFill>
                  <a:schemeClr val="lt1"/>
                </a:solidFill>
              </a:defRPr>
            </a:lvl2pPr>
            <a:lvl3pPr lvl="2" algn="l" rtl="0">
              <a:spcBef>
                <a:spcPts val="0"/>
              </a:spcBef>
              <a:spcAft>
                <a:spcPts val="0"/>
              </a:spcAft>
              <a:buSzPts val="1100"/>
              <a:buNone/>
              <a:defRPr sz="6667">
                <a:solidFill>
                  <a:schemeClr val="lt1"/>
                </a:solidFill>
              </a:defRPr>
            </a:lvl3pPr>
            <a:lvl4pPr lvl="3" algn="l" rtl="0">
              <a:spcBef>
                <a:spcPts val="0"/>
              </a:spcBef>
              <a:spcAft>
                <a:spcPts val="0"/>
              </a:spcAft>
              <a:buSzPts val="1100"/>
              <a:buNone/>
              <a:defRPr sz="6667">
                <a:solidFill>
                  <a:schemeClr val="lt1"/>
                </a:solidFill>
              </a:defRPr>
            </a:lvl4pPr>
            <a:lvl5pPr lvl="4" algn="l" rtl="0">
              <a:spcBef>
                <a:spcPts val="0"/>
              </a:spcBef>
              <a:spcAft>
                <a:spcPts val="0"/>
              </a:spcAft>
              <a:buSzPts val="1100"/>
              <a:buNone/>
              <a:defRPr sz="6667">
                <a:solidFill>
                  <a:schemeClr val="lt1"/>
                </a:solidFill>
              </a:defRPr>
            </a:lvl5pPr>
            <a:lvl6pPr lvl="5" algn="l" rtl="0">
              <a:spcBef>
                <a:spcPts val="0"/>
              </a:spcBef>
              <a:spcAft>
                <a:spcPts val="0"/>
              </a:spcAft>
              <a:buSzPts val="1100"/>
              <a:buNone/>
              <a:defRPr sz="6667">
                <a:solidFill>
                  <a:schemeClr val="lt1"/>
                </a:solidFill>
              </a:defRPr>
            </a:lvl6pPr>
            <a:lvl7pPr lvl="6" algn="l" rtl="0">
              <a:spcBef>
                <a:spcPts val="0"/>
              </a:spcBef>
              <a:spcAft>
                <a:spcPts val="0"/>
              </a:spcAft>
              <a:buSzPts val="1100"/>
              <a:buNone/>
              <a:defRPr sz="6667">
                <a:solidFill>
                  <a:schemeClr val="lt1"/>
                </a:solidFill>
              </a:defRPr>
            </a:lvl7pPr>
            <a:lvl8pPr lvl="7" algn="l" rtl="0">
              <a:spcBef>
                <a:spcPts val="0"/>
              </a:spcBef>
              <a:spcAft>
                <a:spcPts val="0"/>
              </a:spcAft>
              <a:buSzPts val="1100"/>
              <a:buNone/>
              <a:defRPr sz="6667">
                <a:solidFill>
                  <a:schemeClr val="lt1"/>
                </a:solidFill>
              </a:defRPr>
            </a:lvl8pPr>
            <a:lvl9pPr lvl="8" algn="l" rtl="0">
              <a:spcBef>
                <a:spcPts val="0"/>
              </a:spcBef>
              <a:spcAft>
                <a:spcPts val="0"/>
              </a:spcAft>
              <a:buSzPts val="1100"/>
              <a:buNone/>
              <a:defRPr sz="6667">
                <a:solidFill>
                  <a:schemeClr val="lt1"/>
                </a:solidFill>
              </a:defRPr>
            </a:lvl9pPr>
          </a:lstStyle>
          <a:p>
            <a:endParaRPr/>
          </a:p>
        </p:txBody>
      </p:sp>
      <p:sp>
        <p:nvSpPr>
          <p:cNvPr id="15" name="Google Shape;15;p2"/>
          <p:cNvSpPr txBox="1">
            <a:spLocks noGrp="1"/>
          </p:cNvSpPr>
          <p:nvPr>
            <p:ph type="subTitle" idx="2"/>
          </p:nvPr>
        </p:nvSpPr>
        <p:spPr>
          <a:xfrm>
            <a:off x="2045333" y="4594367"/>
            <a:ext cx="8834000" cy="1054000"/>
          </a:xfrm>
          <a:prstGeom prst="rect">
            <a:avLst/>
          </a:prstGeom>
        </p:spPr>
        <p:txBody>
          <a:bodyPr spcFirstLastPara="1" wrap="square" lIns="68575" tIns="34275" rIns="68575" bIns="34275" anchor="t" anchorCtr="0">
            <a:noAutofit/>
          </a:bodyPr>
          <a:lstStyle>
            <a:lvl1pPr lvl="0" algn="l" rtl="0">
              <a:spcBef>
                <a:spcPts val="1067"/>
              </a:spcBef>
              <a:spcAft>
                <a:spcPts val="0"/>
              </a:spcAft>
              <a:buSzPts val="2400"/>
              <a:buNone/>
              <a:defRPr sz="1867" b="1">
                <a:solidFill>
                  <a:schemeClr val="lt1"/>
                </a:solidFill>
              </a:defRPr>
            </a:lvl1pPr>
            <a:lvl2pPr lvl="1" algn="l" rtl="0">
              <a:spcBef>
                <a:spcPts val="533"/>
              </a:spcBef>
              <a:spcAft>
                <a:spcPts val="0"/>
              </a:spcAft>
              <a:buSzPts val="2000"/>
              <a:buNone/>
              <a:defRPr sz="1867">
                <a:solidFill>
                  <a:schemeClr val="lt1"/>
                </a:solidFill>
              </a:defRPr>
            </a:lvl2pPr>
            <a:lvl3pPr lvl="2" algn="l" rtl="0">
              <a:spcBef>
                <a:spcPts val="533"/>
              </a:spcBef>
              <a:spcAft>
                <a:spcPts val="0"/>
              </a:spcAft>
              <a:buSzPts val="1800"/>
              <a:buNone/>
              <a:defRPr sz="1867">
                <a:solidFill>
                  <a:schemeClr val="lt1"/>
                </a:solidFill>
              </a:defRPr>
            </a:lvl3pPr>
            <a:lvl4pPr lvl="3" algn="l" rtl="0">
              <a:spcBef>
                <a:spcPts val="533"/>
              </a:spcBef>
              <a:spcAft>
                <a:spcPts val="0"/>
              </a:spcAft>
              <a:buSzPts val="1400"/>
              <a:buNone/>
              <a:defRPr sz="1867">
                <a:solidFill>
                  <a:schemeClr val="lt1"/>
                </a:solidFill>
              </a:defRPr>
            </a:lvl4pPr>
            <a:lvl5pPr lvl="4" algn="l" rtl="0">
              <a:spcBef>
                <a:spcPts val="533"/>
              </a:spcBef>
              <a:spcAft>
                <a:spcPts val="0"/>
              </a:spcAft>
              <a:buSzPts val="1400"/>
              <a:buNone/>
              <a:defRPr sz="1867">
                <a:solidFill>
                  <a:schemeClr val="lt1"/>
                </a:solidFill>
              </a:defRPr>
            </a:lvl5pPr>
            <a:lvl6pPr lvl="5" algn="l" rtl="0">
              <a:spcBef>
                <a:spcPts val="533"/>
              </a:spcBef>
              <a:spcAft>
                <a:spcPts val="0"/>
              </a:spcAft>
              <a:buSzPts val="1400"/>
              <a:buNone/>
              <a:defRPr sz="1867">
                <a:solidFill>
                  <a:schemeClr val="lt1"/>
                </a:solidFill>
              </a:defRPr>
            </a:lvl6pPr>
            <a:lvl7pPr lvl="6" algn="l" rtl="0">
              <a:spcBef>
                <a:spcPts val="533"/>
              </a:spcBef>
              <a:spcAft>
                <a:spcPts val="0"/>
              </a:spcAft>
              <a:buSzPts val="1400"/>
              <a:buNone/>
              <a:defRPr sz="1867">
                <a:solidFill>
                  <a:schemeClr val="lt1"/>
                </a:solidFill>
              </a:defRPr>
            </a:lvl7pPr>
            <a:lvl8pPr lvl="7" algn="l" rtl="0">
              <a:spcBef>
                <a:spcPts val="533"/>
              </a:spcBef>
              <a:spcAft>
                <a:spcPts val="0"/>
              </a:spcAft>
              <a:buSzPts val="1400"/>
              <a:buNone/>
              <a:defRPr sz="1867">
                <a:solidFill>
                  <a:schemeClr val="lt1"/>
                </a:solidFill>
              </a:defRPr>
            </a:lvl8pPr>
            <a:lvl9pPr lvl="8" algn="l" rtl="0">
              <a:spcBef>
                <a:spcPts val="533"/>
              </a:spcBef>
              <a:spcAft>
                <a:spcPts val="0"/>
              </a:spcAft>
              <a:buSzPts val="1400"/>
              <a:buNone/>
              <a:defRPr sz="1867">
                <a:solidFill>
                  <a:schemeClr val="lt1"/>
                </a:solidFill>
              </a:defRPr>
            </a:lvl9pPr>
          </a:lstStyle>
          <a:p>
            <a:endParaRPr/>
          </a:p>
        </p:txBody>
      </p:sp>
    </p:spTree>
    <p:extLst>
      <p:ext uri="{BB962C8B-B14F-4D97-AF65-F5344CB8AC3E}">
        <p14:creationId xmlns:p14="http://schemas.microsoft.com/office/powerpoint/2010/main" val="361452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200"/>
              <a:buFont typeface="Microsoft JhengHei"/>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1pPr>
            <a:lvl2pPr marL="914400" marR="0" lvl="1" indent="-355600" algn="l" rtl="0">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8" name="Google Shape;8;p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9pPr>
          </a:lstStyle>
          <a:p>
            <a:endParaRPr lang="zh-TW" altLang="en-US"/>
          </a:p>
        </p:txBody>
      </p:sp>
      <p:sp>
        <p:nvSpPr>
          <p:cNvPr id="9" name="Google Shape;9;p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9pPr>
          </a:lstStyle>
          <a:p>
            <a:endParaRPr lang="zh-TW" altLang="en-US"/>
          </a:p>
        </p:txBody>
      </p:sp>
      <p:sp>
        <p:nvSpPr>
          <p:cNvPr id="10" name="Google Shape;10;p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421666290"/>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9" r:id="rId8"/>
    <p:sldLayoutId id="214748373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045334" y="1569159"/>
            <a:ext cx="7698742" cy="1325600"/>
          </a:xfrm>
          <a:prstGeom prst="rect">
            <a:avLst/>
          </a:prstGeom>
        </p:spPr>
        <p:txBody>
          <a:bodyPr spcFirstLastPara="1" wrap="square" lIns="91433" tIns="45700" rIns="91433" bIns="45700" anchor="ctr" anchorCtr="0">
            <a:noAutofit/>
          </a:bodyPr>
          <a:lstStyle/>
          <a:p>
            <a:r>
              <a:rPr lang="zh-TW" altLang="en-US" sz="7200" dirty="0"/>
              <a:t>基本輸入及輸出 </a:t>
            </a:r>
            <a:r>
              <a:rPr lang="en-US" altLang="zh-TW" sz="7200" dirty="0"/>
              <a:t>- IO and comment</a:t>
            </a:r>
            <a:endParaRPr dirty="0"/>
          </a:p>
        </p:txBody>
      </p:sp>
      <p:sp>
        <p:nvSpPr>
          <p:cNvPr id="67" name="Google Shape;67;p13"/>
          <p:cNvSpPr txBox="1">
            <a:spLocks noGrp="1"/>
          </p:cNvSpPr>
          <p:nvPr>
            <p:ph type="subTitle" idx="1"/>
          </p:nvPr>
        </p:nvSpPr>
        <p:spPr>
          <a:xfrm>
            <a:off x="2045333" y="3264300"/>
            <a:ext cx="8834000" cy="1181200"/>
          </a:xfrm>
          <a:prstGeom prst="rect">
            <a:avLst/>
          </a:prstGeom>
        </p:spPr>
        <p:txBody>
          <a:bodyPr spcFirstLastPara="1" wrap="square" lIns="91433" tIns="45700" rIns="91433" bIns="45700" anchor="t" anchorCtr="0">
            <a:noAutofit/>
          </a:bodyPr>
          <a:lstStyle/>
          <a:p>
            <a:pPr marL="0" indent="0"/>
            <a:endParaRPr dirty="0"/>
          </a:p>
        </p:txBody>
      </p:sp>
      <p:sp>
        <p:nvSpPr>
          <p:cNvPr id="68" name="Google Shape;68;p13"/>
          <p:cNvSpPr txBox="1">
            <a:spLocks noGrp="1"/>
          </p:cNvSpPr>
          <p:nvPr>
            <p:ph type="subTitle" idx="2"/>
          </p:nvPr>
        </p:nvSpPr>
        <p:spPr>
          <a:xfrm>
            <a:off x="2045333" y="4594367"/>
            <a:ext cx="8834000" cy="1054000"/>
          </a:xfrm>
          <a:prstGeom prst="rect">
            <a:avLst/>
          </a:prstGeom>
        </p:spPr>
        <p:txBody>
          <a:bodyPr spcFirstLastPara="1" wrap="square" lIns="91433" tIns="45700" rIns="91433" bIns="45700" anchor="t" anchorCtr="0">
            <a:noAutofit/>
          </a:bodyPr>
          <a:lstStyle/>
          <a:p>
            <a:pPr marL="0" indent="0"/>
            <a:r>
              <a:rPr lang="zh-TW" altLang="en-US" dirty="0"/>
              <a:t>台灣人工智慧學校</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2ACFE2-F670-DD78-562B-968253D95E88}"/>
              </a:ext>
            </a:extLst>
          </p:cNvPr>
          <p:cNvSpPr>
            <a:spLocks noGrp="1"/>
          </p:cNvSpPr>
          <p:nvPr>
            <p:ph type="title"/>
          </p:nvPr>
        </p:nvSpPr>
        <p:spPr/>
        <p:txBody>
          <a:bodyPr/>
          <a:lstStyle/>
          <a:p>
            <a:r>
              <a:rPr lang="zh-TW" altLang="en-US" dirty="0"/>
              <a:t>輸出 </a:t>
            </a:r>
            <a:r>
              <a:rPr lang="en-US" altLang="zh-TW" dirty="0"/>
              <a:t>–  format code</a:t>
            </a:r>
            <a:endParaRPr lang="zh-TW" altLang="en-US" dirty="0"/>
          </a:p>
        </p:txBody>
      </p:sp>
      <p:sp>
        <p:nvSpPr>
          <p:cNvPr id="3" name="文字版面配置區 2">
            <a:extLst>
              <a:ext uri="{FF2B5EF4-FFF2-40B4-BE49-F238E27FC236}">
                <a16:creationId xmlns:a16="http://schemas.microsoft.com/office/drawing/2014/main" id="{025A212C-D900-04FE-79E2-4EE4B87CABCD}"/>
              </a:ext>
            </a:extLst>
          </p:cNvPr>
          <p:cNvSpPr>
            <a:spLocks noGrp="1"/>
          </p:cNvSpPr>
          <p:nvPr>
            <p:ph type="body" idx="1"/>
          </p:nvPr>
        </p:nvSpPr>
        <p:spPr/>
        <p:txBody>
          <a:bodyPr/>
          <a:lstStyle/>
          <a:p>
            <a:r>
              <a:rPr lang="zh-TW" altLang="en-US" dirty="0"/>
              <a:t>第一種：</a:t>
            </a:r>
            <a:endParaRPr lang="en-US" altLang="zh-TW" dirty="0"/>
          </a:p>
          <a:p>
            <a:endParaRPr lang="en-US" altLang="zh-TW" dirty="0"/>
          </a:p>
          <a:p>
            <a:pPr lvl="1">
              <a:buFont typeface="Wingdings" panose="05000000000000000000" pitchFamily="2" charset="2"/>
              <a:buChar char="Ø"/>
            </a:pPr>
            <a:r>
              <a:rPr lang="zh-TW" altLang="en-US" dirty="0"/>
              <a:t>印出帶有變數字串，在要印變數的地方輸入變數的 </a:t>
            </a:r>
            <a:r>
              <a:rPr lang="en-US" altLang="zh-TW" dirty="0"/>
              <a:t>format code</a:t>
            </a:r>
            <a:r>
              <a:rPr lang="zh-TW" altLang="en-US" dirty="0"/>
              <a:t>，並在字串後面輸入 </a:t>
            </a:r>
            <a:r>
              <a:rPr lang="en-US" altLang="zh-TW" dirty="0"/>
              <a:t>% </a:t>
            </a:r>
            <a:r>
              <a:rPr lang="zh-TW" altLang="en-US" dirty="0"/>
              <a:t>後擺放變數。</a:t>
            </a:r>
            <a:endParaRPr lang="en-US" altLang="zh-TW" dirty="0"/>
          </a:p>
          <a:p>
            <a:pPr lvl="1">
              <a:buFont typeface="Wingdings" panose="05000000000000000000" pitchFamily="2" charset="2"/>
              <a:buChar char="Ø"/>
            </a:pPr>
            <a:endParaRPr lang="en-US" altLang="zh-TW" dirty="0"/>
          </a:p>
        </p:txBody>
      </p:sp>
      <p:pic>
        <p:nvPicPr>
          <p:cNvPr id="18" name="圖片 17">
            <a:extLst>
              <a:ext uri="{FF2B5EF4-FFF2-40B4-BE49-F238E27FC236}">
                <a16:creationId xmlns:a16="http://schemas.microsoft.com/office/drawing/2014/main" id="{314C62BE-1D8D-A843-A923-31B4F442491B}"/>
              </a:ext>
            </a:extLst>
          </p:cNvPr>
          <p:cNvPicPr>
            <a:picLocks noChangeAspect="1"/>
          </p:cNvPicPr>
          <p:nvPr/>
        </p:nvPicPr>
        <p:blipFill>
          <a:blip r:embed="rId2"/>
          <a:stretch>
            <a:fillRect/>
          </a:stretch>
        </p:blipFill>
        <p:spPr>
          <a:xfrm>
            <a:off x="907600" y="3743136"/>
            <a:ext cx="10588400" cy="2519463"/>
          </a:xfrm>
          <a:prstGeom prst="rect">
            <a:avLst/>
          </a:prstGeom>
        </p:spPr>
      </p:pic>
      <p:sp>
        <p:nvSpPr>
          <p:cNvPr id="8" name="文字方塊 7">
            <a:extLst>
              <a:ext uri="{FF2B5EF4-FFF2-40B4-BE49-F238E27FC236}">
                <a16:creationId xmlns:a16="http://schemas.microsoft.com/office/drawing/2014/main" id="{889BFA92-6E83-4424-7730-4FEE24129F3B}"/>
              </a:ext>
            </a:extLst>
          </p:cNvPr>
          <p:cNvSpPr txBox="1"/>
          <p:nvPr/>
        </p:nvSpPr>
        <p:spPr>
          <a:xfrm>
            <a:off x="7055719" y="4009867"/>
            <a:ext cx="4821956" cy="757130"/>
          </a:xfrm>
          <a:prstGeom prst="rect">
            <a:avLst/>
          </a:prstGeom>
          <a:noFill/>
        </p:spPr>
        <p:txBody>
          <a:bodyPr wrap="square">
            <a:spAutoFit/>
          </a:bodyPr>
          <a:lstStyle/>
          <a:p>
            <a:pPr marL="101598" lvl="1">
              <a:lnSpc>
                <a:spcPct val="90000"/>
              </a:lnSpc>
              <a:spcBef>
                <a:spcPts val="1067"/>
              </a:spcBef>
              <a:buClr>
                <a:schemeClr val="dk1"/>
              </a:buClr>
              <a:buSzPts val="2400"/>
            </a:pPr>
            <a:r>
              <a:rPr lang="zh-TW" altLang="en-US" sz="2400" dirty="0">
                <a:solidFill>
                  <a:srgbClr val="FF0000"/>
                </a:solidFill>
                <a:latin typeface="Microsoft JhengHei"/>
                <a:ea typeface="Microsoft JhengHei"/>
              </a:rPr>
              <a:t>印出帶有多變數字串，在字串的後面將變數依序擺放至小括號。</a:t>
            </a:r>
          </a:p>
        </p:txBody>
      </p:sp>
      <p:sp>
        <p:nvSpPr>
          <p:cNvPr id="9" name="矩形 8">
            <a:extLst>
              <a:ext uri="{FF2B5EF4-FFF2-40B4-BE49-F238E27FC236}">
                <a16:creationId xmlns:a16="http://schemas.microsoft.com/office/drawing/2014/main" id="{51EE3513-F29D-7FD9-BCE5-98261C053616}"/>
              </a:ext>
            </a:extLst>
          </p:cNvPr>
          <p:cNvSpPr/>
          <p:nvPr/>
        </p:nvSpPr>
        <p:spPr>
          <a:xfrm>
            <a:off x="8803675" y="4943081"/>
            <a:ext cx="2692325" cy="553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4140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clear</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clear ( ) </a:t>
            </a:r>
            <a:r>
              <a:rPr lang="zh-TW" altLang="en-US" dirty="0"/>
              <a:t>清空字典內的所有資料</a:t>
            </a:r>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.clear</a:t>
            </a:r>
            <a:r>
              <a:rPr lang="en-US" altLang="zh-TW" sz="2400" b="1" dirty="0">
                <a:solidFill>
                  <a:schemeClr val="tx1"/>
                </a:solidFill>
              </a:rPr>
              <a:t> ( ) </a:t>
            </a:r>
            <a:r>
              <a:rPr lang="en-US" altLang="zh-TW" sz="2400" b="1" dirty="0">
                <a:solidFill>
                  <a:schemeClr val="dk1"/>
                </a:solidFill>
              </a:rPr>
              <a:t>		# </a:t>
            </a:r>
            <a:r>
              <a:rPr lang="zh-TW" altLang="en-US" sz="2400" b="1" dirty="0">
                <a:solidFill>
                  <a:schemeClr val="dk1"/>
                </a:solidFill>
              </a:rPr>
              <a:t>清空字典 </a:t>
            </a:r>
            <a:r>
              <a:rPr lang="en-US" altLang="zh-TW" sz="2400" b="1" dirty="0">
                <a:solidFill>
                  <a:schemeClr val="accent1"/>
                </a:solidFill>
              </a:rPr>
              <a:t>D </a:t>
            </a:r>
            <a:r>
              <a:rPr lang="zh-TW" altLang="en-US" sz="2400" b="1" dirty="0">
                <a:solidFill>
                  <a:schemeClr val="dk1"/>
                </a:solidFill>
              </a:rPr>
              <a:t>內的所有資料</a:t>
            </a:r>
          </a:p>
        </p:txBody>
      </p:sp>
      <p:pic>
        <p:nvPicPr>
          <p:cNvPr id="5" name="圖片 4">
            <a:extLst>
              <a:ext uri="{FF2B5EF4-FFF2-40B4-BE49-F238E27FC236}">
                <a16:creationId xmlns:a16="http://schemas.microsoft.com/office/drawing/2014/main" id="{42250E12-9DDC-B2AD-F801-B225ACC8E3B5}"/>
              </a:ext>
            </a:extLst>
          </p:cNvPr>
          <p:cNvPicPr>
            <a:picLocks noChangeAspect="1"/>
          </p:cNvPicPr>
          <p:nvPr/>
        </p:nvPicPr>
        <p:blipFill>
          <a:blip r:embed="rId2"/>
          <a:stretch>
            <a:fillRect/>
          </a:stretch>
        </p:blipFill>
        <p:spPr>
          <a:xfrm>
            <a:off x="907600" y="3424168"/>
            <a:ext cx="7434734" cy="2838432"/>
          </a:xfrm>
          <a:prstGeom prst="rect">
            <a:avLst/>
          </a:prstGeom>
        </p:spPr>
      </p:pic>
    </p:spTree>
    <p:extLst>
      <p:ext uri="{BB962C8B-B14F-4D97-AF65-F5344CB8AC3E}">
        <p14:creationId xmlns:p14="http://schemas.microsoft.com/office/powerpoint/2010/main" val="4252930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keys</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keys() </a:t>
            </a:r>
            <a:r>
              <a:rPr lang="zh-TW" altLang="en-US" dirty="0"/>
              <a:t>取得所有的 </a:t>
            </a:r>
            <a:r>
              <a:rPr lang="en-US" altLang="zh-TW" dirty="0"/>
              <a:t>key</a:t>
            </a:r>
            <a:r>
              <a:rPr lang="zh-TW" altLang="en-US" dirty="0"/>
              <a:t>，並轉成 </a:t>
            </a:r>
            <a:r>
              <a:rPr lang="en-US" altLang="zh-TW" dirty="0"/>
              <a:t>list</a:t>
            </a:r>
            <a:r>
              <a:rPr lang="zh-TW" altLang="en-US" dirty="0"/>
              <a:t>。</a:t>
            </a:r>
            <a:endParaRPr lang="en-US" altLang="zh-TW" dirty="0"/>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694467"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.keys</a:t>
            </a:r>
            <a:r>
              <a:rPr lang="en-US" altLang="zh-TW" sz="2400" b="1" dirty="0">
                <a:solidFill>
                  <a:schemeClr val="tx1"/>
                </a:solidFill>
              </a:rPr>
              <a:t> ( ) </a:t>
            </a:r>
            <a:r>
              <a:rPr lang="en-US" altLang="zh-TW" sz="2400" b="1" dirty="0">
                <a:solidFill>
                  <a:schemeClr val="dk1"/>
                </a:solidFill>
              </a:rPr>
              <a:t>		# </a:t>
            </a:r>
            <a:r>
              <a:rPr lang="zh-TW" altLang="en-US" sz="2400" b="1" dirty="0">
                <a:solidFill>
                  <a:schemeClr val="dk1"/>
                </a:solidFill>
              </a:rPr>
              <a:t>取得字典 </a:t>
            </a:r>
            <a:r>
              <a:rPr lang="en-US" altLang="zh-TW" sz="2400" b="1" dirty="0">
                <a:solidFill>
                  <a:schemeClr val="accent1"/>
                </a:solidFill>
              </a:rPr>
              <a:t>D</a:t>
            </a:r>
            <a:r>
              <a:rPr lang="zh-TW" altLang="en-US" sz="2400" b="1" dirty="0">
                <a:solidFill>
                  <a:schemeClr val="dk1"/>
                </a:solidFill>
              </a:rPr>
              <a:t> 內所有的 </a:t>
            </a:r>
            <a:r>
              <a:rPr lang="en-US" altLang="zh-TW" sz="2400" b="1" dirty="0">
                <a:solidFill>
                  <a:schemeClr val="dk1"/>
                </a:solidFill>
              </a:rPr>
              <a:t>key</a:t>
            </a:r>
            <a:r>
              <a:rPr lang="zh-TW" altLang="en-US" sz="2400" b="1" dirty="0">
                <a:solidFill>
                  <a:schemeClr val="dk1"/>
                </a:solidFill>
              </a:rPr>
              <a:t>，並轉成 </a:t>
            </a:r>
            <a:r>
              <a:rPr lang="en-US" altLang="zh-TW" sz="2400" b="1" dirty="0">
                <a:solidFill>
                  <a:schemeClr val="dk1"/>
                </a:solidFill>
              </a:rPr>
              <a:t>list</a:t>
            </a:r>
          </a:p>
        </p:txBody>
      </p:sp>
      <p:pic>
        <p:nvPicPr>
          <p:cNvPr id="7" name="圖片 6">
            <a:extLst>
              <a:ext uri="{FF2B5EF4-FFF2-40B4-BE49-F238E27FC236}">
                <a16:creationId xmlns:a16="http://schemas.microsoft.com/office/drawing/2014/main" id="{6032695B-4B68-03D5-A8DE-869FA0248C46}"/>
              </a:ext>
            </a:extLst>
          </p:cNvPr>
          <p:cNvPicPr>
            <a:picLocks noChangeAspect="1"/>
          </p:cNvPicPr>
          <p:nvPr/>
        </p:nvPicPr>
        <p:blipFill>
          <a:blip r:embed="rId2"/>
          <a:stretch>
            <a:fillRect/>
          </a:stretch>
        </p:blipFill>
        <p:spPr>
          <a:xfrm>
            <a:off x="907600" y="3429000"/>
            <a:ext cx="7434734" cy="2838432"/>
          </a:xfrm>
          <a:prstGeom prst="rect">
            <a:avLst/>
          </a:prstGeom>
        </p:spPr>
      </p:pic>
    </p:spTree>
    <p:extLst>
      <p:ext uri="{BB962C8B-B14F-4D97-AF65-F5344CB8AC3E}">
        <p14:creationId xmlns:p14="http://schemas.microsoft.com/office/powerpoint/2010/main" val="3481527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values</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values( ) </a:t>
            </a:r>
            <a:r>
              <a:rPr lang="zh-TW" altLang="en-US" dirty="0"/>
              <a:t>取得所有的 </a:t>
            </a:r>
            <a:r>
              <a:rPr lang="en-US" altLang="zh-TW" dirty="0"/>
              <a:t>values</a:t>
            </a:r>
            <a:r>
              <a:rPr lang="zh-TW" altLang="en-US" dirty="0"/>
              <a:t>，並轉成 </a:t>
            </a:r>
            <a:r>
              <a:rPr lang="en-US" altLang="zh-TW" dirty="0"/>
              <a:t>list</a:t>
            </a:r>
            <a:r>
              <a:rPr lang="zh-TW" altLang="en-US" dirty="0"/>
              <a:t>。</a:t>
            </a:r>
            <a:endParaRPr lang="en-US" altLang="zh-TW" dirty="0"/>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.values</a:t>
            </a:r>
            <a:r>
              <a:rPr lang="en-US" altLang="zh-TW" sz="2400" b="1" dirty="0">
                <a:solidFill>
                  <a:schemeClr val="tx1"/>
                </a:solidFill>
              </a:rPr>
              <a:t> ( ) </a:t>
            </a:r>
            <a:r>
              <a:rPr lang="en-US" altLang="zh-TW" sz="2400" b="1" dirty="0">
                <a:solidFill>
                  <a:schemeClr val="dk1"/>
                </a:solidFill>
              </a:rPr>
              <a:t>		# </a:t>
            </a:r>
            <a:r>
              <a:rPr lang="zh-TW" altLang="en-US" sz="2400" b="1" dirty="0">
                <a:solidFill>
                  <a:schemeClr val="dk1"/>
                </a:solidFill>
              </a:rPr>
              <a:t>取得字典 </a:t>
            </a:r>
            <a:r>
              <a:rPr lang="en-US" altLang="zh-TW" sz="2400" b="1" dirty="0">
                <a:solidFill>
                  <a:schemeClr val="accent1"/>
                </a:solidFill>
              </a:rPr>
              <a:t>D</a:t>
            </a:r>
            <a:r>
              <a:rPr lang="zh-TW" altLang="en-US" sz="2400" b="1" dirty="0">
                <a:solidFill>
                  <a:schemeClr val="dk1"/>
                </a:solidFill>
              </a:rPr>
              <a:t> 內所有的 </a:t>
            </a:r>
            <a:r>
              <a:rPr lang="en-US" altLang="zh-TW" sz="2400" b="1" dirty="0">
                <a:solidFill>
                  <a:schemeClr val="dk1"/>
                </a:solidFill>
              </a:rPr>
              <a:t>values</a:t>
            </a:r>
            <a:r>
              <a:rPr lang="zh-TW" altLang="en-US" sz="2400" b="1" dirty="0">
                <a:solidFill>
                  <a:schemeClr val="dk1"/>
                </a:solidFill>
              </a:rPr>
              <a:t>，並轉成 </a:t>
            </a:r>
            <a:r>
              <a:rPr lang="en-US" altLang="zh-TW" sz="2400" b="1" dirty="0">
                <a:solidFill>
                  <a:schemeClr val="dk1"/>
                </a:solidFill>
              </a:rPr>
              <a:t>list</a:t>
            </a:r>
          </a:p>
        </p:txBody>
      </p:sp>
      <p:pic>
        <p:nvPicPr>
          <p:cNvPr id="8" name="圖片 7">
            <a:extLst>
              <a:ext uri="{FF2B5EF4-FFF2-40B4-BE49-F238E27FC236}">
                <a16:creationId xmlns:a16="http://schemas.microsoft.com/office/drawing/2014/main" id="{CA268212-4F0A-DBD2-41C6-A14FC2F9701C}"/>
              </a:ext>
            </a:extLst>
          </p:cNvPr>
          <p:cNvPicPr>
            <a:picLocks noChangeAspect="1"/>
          </p:cNvPicPr>
          <p:nvPr/>
        </p:nvPicPr>
        <p:blipFill>
          <a:blip r:embed="rId2"/>
          <a:stretch>
            <a:fillRect/>
          </a:stretch>
        </p:blipFill>
        <p:spPr>
          <a:xfrm>
            <a:off x="907600" y="3429000"/>
            <a:ext cx="7434734" cy="2833600"/>
          </a:xfrm>
          <a:prstGeom prst="rect">
            <a:avLst/>
          </a:prstGeom>
        </p:spPr>
      </p:pic>
    </p:spTree>
    <p:extLst>
      <p:ext uri="{BB962C8B-B14F-4D97-AF65-F5344CB8AC3E}">
        <p14:creationId xmlns:p14="http://schemas.microsoft.com/office/powerpoint/2010/main" val="2251269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items</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items(</a:t>
            </a:r>
            <a:r>
              <a:rPr lang="zh-TW" altLang="en-US" dirty="0"/>
              <a:t> </a:t>
            </a:r>
            <a:r>
              <a:rPr lang="en-US" altLang="zh-TW" dirty="0"/>
              <a:t>) </a:t>
            </a:r>
            <a:r>
              <a:rPr lang="zh-TW" altLang="en-US" dirty="0"/>
              <a:t>取得所有 </a:t>
            </a:r>
            <a:r>
              <a:rPr lang="en-US" altLang="zh-TW" dirty="0"/>
              <a:t>(</a:t>
            </a:r>
            <a:r>
              <a:rPr lang="zh-TW" altLang="en-US" dirty="0"/>
              <a:t> </a:t>
            </a:r>
            <a:r>
              <a:rPr lang="en-US" altLang="zh-TW" dirty="0"/>
              <a:t>key, value</a:t>
            </a:r>
            <a:r>
              <a:rPr lang="zh-TW" altLang="en-US" dirty="0"/>
              <a:t> </a:t>
            </a:r>
            <a:r>
              <a:rPr lang="en-US" altLang="zh-TW" dirty="0"/>
              <a:t>) tuple</a:t>
            </a:r>
            <a:r>
              <a:rPr lang="zh-TW" altLang="en-US" dirty="0"/>
              <a:t>，並轉成 </a:t>
            </a:r>
            <a:r>
              <a:rPr lang="en-US" altLang="zh-TW" dirty="0"/>
              <a:t>list</a:t>
            </a:r>
            <a:r>
              <a:rPr lang="zh-TW" altLang="en-US" dirty="0">
                <a:solidFill>
                  <a:srgbClr val="000000"/>
                </a:solidFill>
                <a:latin typeface="Courier New" panose="02070309020205020404" pitchFamily="49" charset="0"/>
              </a:rPr>
              <a:t>。</a:t>
            </a:r>
            <a:endParaRPr lang="en-US" altLang="zh-TW" dirty="0"/>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482811"/>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.items</a:t>
            </a:r>
            <a:r>
              <a:rPr lang="en-US" altLang="zh-TW" sz="2400" b="1" dirty="0">
                <a:solidFill>
                  <a:schemeClr val="tx1"/>
                </a:solidFill>
              </a:rPr>
              <a:t> ( ) </a:t>
            </a:r>
            <a:r>
              <a:rPr lang="en-US" altLang="zh-TW" sz="2400" b="1" dirty="0">
                <a:solidFill>
                  <a:schemeClr val="dk1"/>
                </a:solidFill>
              </a:rPr>
              <a:t>		# </a:t>
            </a:r>
            <a:r>
              <a:rPr lang="zh-TW" altLang="en-US" sz="2400" b="1" dirty="0">
                <a:solidFill>
                  <a:schemeClr val="dk1"/>
                </a:solidFill>
              </a:rPr>
              <a:t>取得字典 </a:t>
            </a:r>
            <a:r>
              <a:rPr lang="en-US" altLang="zh-TW" sz="2400" b="1" dirty="0">
                <a:solidFill>
                  <a:schemeClr val="accent1"/>
                </a:solidFill>
              </a:rPr>
              <a:t>D</a:t>
            </a:r>
            <a:r>
              <a:rPr lang="zh-TW" altLang="en-US" sz="2400" b="1" dirty="0">
                <a:solidFill>
                  <a:schemeClr val="dk1"/>
                </a:solidFill>
              </a:rPr>
              <a:t> 內所有 </a:t>
            </a:r>
            <a:r>
              <a:rPr lang="en-US" altLang="zh-TW" sz="2400" b="1" dirty="0">
                <a:solidFill>
                  <a:schemeClr val="dk1"/>
                </a:solidFill>
              </a:rPr>
              <a:t> (</a:t>
            </a:r>
            <a:r>
              <a:rPr lang="zh-TW" altLang="en-US" sz="2400" b="1" dirty="0">
                <a:solidFill>
                  <a:schemeClr val="dk1"/>
                </a:solidFill>
              </a:rPr>
              <a:t> </a:t>
            </a:r>
            <a:r>
              <a:rPr lang="en-US" altLang="zh-TW" sz="2400" b="1" dirty="0">
                <a:solidFill>
                  <a:schemeClr val="dk1"/>
                </a:solidFill>
              </a:rPr>
              <a:t>key, value</a:t>
            </a:r>
            <a:r>
              <a:rPr lang="zh-TW" altLang="en-US" sz="2400" b="1" dirty="0">
                <a:solidFill>
                  <a:schemeClr val="dk1"/>
                </a:solidFill>
              </a:rPr>
              <a:t> </a:t>
            </a:r>
            <a:r>
              <a:rPr lang="en-US" altLang="zh-TW" sz="2400" b="1" dirty="0">
                <a:solidFill>
                  <a:schemeClr val="dk1"/>
                </a:solidFill>
              </a:rPr>
              <a:t>) tuple </a:t>
            </a:r>
            <a:r>
              <a:rPr lang="zh-TW" altLang="en-US" sz="2400" b="1" dirty="0">
                <a:solidFill>
                  <a:schemeClr val="dk1"/>
                </a:solidFill>
              </a:rPr>
              <a:t>，並轉成 </a:t>
            </a:r>
            <a:r>
              <a:rPr lang="en-US" altLang="zh-TW" sz="2400" b="1" dirty="0">
                <a:solidFill>
                  <a:schemeClr val="dk1"/>
                </a:solidFill>
              </a:rPr>
              <a:t>list</a:t>
            </a:r>
          </a:p>
        </p:txBody>
      </p:sp>
      <p:pic>
        <p:nvPicPr>
          <p:cNvPr id="5" name="圖片 4">
            <a:extLst>
              <a:ext uri="{FF2B5EF4-FFF2-40B4-BE49-F238E27FC236}">
                <a16:creationId xmlns:a16="http://schemas.microsoft.com/office/drawing/2014/main" id="{7E02E7CA-6FE1-FB38-A640-74AC16BE903A}"/>
              </a:ext>
            </a:extLst>
          </p:cNvPr>
          <p:cNvPicPr>
            <a:picLocks noChangeAspect="1"/>
          </p:cNvPicPr>
          <p:nvPr/>
        </p:nvPicPr>
        <p:blipFill>
          <a:blip r:embed="rId2"/>
          <a:stretch>
            <a:fillRect/>
          </a:stretch>
        </p:blipFill>
        <p:spPr>
          <a:xfrm>
            <a:off x="907600" y="3429000"/>
            <a:ext cx="7434734" cy="2833600"/>
          </a:xfrm>
          <a:prstGeom prst="rect">
            <a:avLst/>
          </a:prstGeom>
        </p:spPr>
      </p:pic>
    </p:spTree>
    <p:extLst>
      <p:ext uri="{BB962C8B-B14F-4D97-AF65-F5344CB8AC3E}">
        <p14:creationId xmlns:p14="http://schemas.microsoft.com/office/powerpoint/2010/main" val="1502527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a:t>
            </a:r>
            <a:r>
              <a:rPr lang="zh-TW" altLang="en-US" dirty="0"/>
              <a:t>檢查字典內容</a:t>
            </a:r>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r>
              <a:rPr lang="zh-TW" altLang="en-US" dirty="0"/>
              <a:t>使用 </a:t>
            </a:r>
            <a:r>
              <a:rPr lang="en-US" altLang="zh-TW" dirty="0"/>
              <a:t>in </a:t>
            </a:r>
            <a:r>
              <a:rPr lang="zh-TW" altLang="en-US" dirty="0"/>
              <a:t>來尋找 </a:t>
            </a:r>
            <a:r>
              <a:rPr lang="en-US" altLang="zh-TW" dirty="0"/>
              <a:t>key </a:t>
            </a:r>
            <a:r>
              <a:rPr lang="zh-TW" altLang="en-US" dirty="0"/>
              <a:t>或 </a:t>
            </a:r>
            <a:r>
              <a:rPr lang="en-US" altLang="zh-TW" dirty="0"/>
              <a:t>value </a:t>
            </a:r>
            <a:r>
              <a:rPr lang="zh-TW" altLang="en-US" dirty="0"/>
              <a:t>是否在這個字典中。</a:t>
            </a:r>
          </a:p>
        </p:txBody>
      </p:sp>
      <p:pic>
        <p:nvPicPr>
          <p:cNvPr id="5" name="圖片 4">
            <a:extLst>
              <a:ext uri="{FF2B5EF4-FFF2-40B4-BE49-F238E27FC236}">
                <a16:creationId xmlns:a16="http://schemas.microsoft.com/office/drawing/2014/main" id="{68905556-6D37-364C-39D8-6428C8F28DAB}"/>
              </a:ext>
            </a:extLst>
          </p:cNvPr>
          <p:cNvPicPr>
            <a:picLocks noChangeAspect="1"/>
          </p:cNvPicPr>
          <p:nvPr/>
        </p:nvPicPr>
        <p:blipFill>
          <a:blip r:embed="rId2"/>
          <a:stretch>
            <a:fillRect/>
          </a:stretch>
        </p:blipFill>
        <p:spPr>
          <a:xfrm>
            <a:off x="907600" y="2035068"/>
            <a:ext cx="9088170" cy="4215425"/>
          </a:xfrm>
          <a:prstGeom prst="rect">
            <a:avLst/>
          </a:prstGeom>
        </p:spPr>
      </p:pic>
    </p:spTree>
    <p:extLst>
      <p:ext uri="{BB962C8B-B14F-4D97-AF65-F5344CB8AC3E}">
        <p14:creationId xmlns:p14="http://schemas.microsoft.com/office/powerpoint/2010/main" val="2260901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C8BCA3-13E9-2336-D6F3-7C29F6560EFC}"/>
              </a:ext>
            </a:extLst>
          </p:cNvPr>
          <p:cNvSpPr>
            <a:spLocks noGrp="1"/>
          </p:cNvSpPr>
          <p:nvPr>
            <p:ph type="title"/>
          </p:nvPr>
        </p:nvSpPr>
        <p:spPr/>
        <p:txBody>
          <a:bodyPr/>
          <a:lstStyle/>
          <a:p>
            <a:r>
              <a:rPr lang="zh-TW" altLang="en-US" dirty="0"/>
              <a:t>複製的注意事項！</a:t>
            </a:r>
          </a:p>
        </p:txBody>
      </p:sp>
      <p:sp>
        <p:nvSpPr>
          <p:cNvPr id="3" name="文字版面配置區 2">
            <a:extLst>
              <a:ext uri="{FF2B5EF4-FFF2-40B4-BE49-F238E27FC236}">
                <a16:creationId xmlns:a16="http://schemas.microsoft.com/office/drawing/2014/main" id="{E75E9B4C-8463-C663-1B41-ADA8A98AED92}"/>
              </a:ext>
            </a:extLst>
          </p:cNvPr>
          <p:cNvSpPr>
            <a:spLocks noGrp="1"/>
          </p:cNvSpPr>
          <p:nvPr>
            <p:ph type="body" idx="1"/>
          </p:nvPr>
        </p:nvSpPr>
        <p:spPr/>
        <p:txBody>
          <a:bodyPr/>
          <a:lstStyle/>
          <a:p>
            <a:r>
              <a:rPr lang="zh-TW" altLang="en-US" dirty="0"/>
              <a:t>請注意，如果想複製一份 </a:t>
            </a:r>
            <a:r>
              <a:rPr lang="en-US" altLang="zh-TW" dirty="0"/>
              <a:t>container </a:t>
            </a:r>
            <a:r>
              <a:rPr lang="zh-TW" altLang="en-US" dirty="0"/>
              <a:t>到另一個名稱上，必須用 </a:t>
            </a:r>
            <a:r>
              <a:rPr lang="en-US" altLang="zh-TW" dirty="0"/>
              <a:t>.copy( )</a:t>
            </a:r>
            <a:r>
              <a:rPr lang="zh-TW" altLang="en-US" dirty="0"/>
              <a:t>，否則兩個名稱會對應到同一個 </a:t>
            </a:r>
            <a:r>
              <a:rPr lang="en-US" altLang="zh-TW" dirty="0"/>
              <a:t>container </a:t>
            </a:r>
            <a:r>
              <a:rPr lang="zh-TW" altLang="en-US" dirty="0"/>
              <a:t>資料。</a:t>
            </a:r>
          </a:p>
        </p:txBody>
      </p:sp>
      <p:pic>
        <p:nvPicPr>
          <p:cNvPr id="5" name="圖片 4">
            <a:extLst>
              <a:ext uri="{FF2B5EF4-FFF2-40B4-BE49-F238E27FC236}">
                <a16:creationId xmlns:a16="http://schemas.microsoft.com/office/drawing/2014/main" id="{D7C6909E-C143-3920-0CD1-4DECBE8560EA}"/>
              </a:ext>
            </a:extLst>
          </p:cNvPr>
          <p:cNvPicPr>
            <a:picLocks noChangeAspect="1"/>
          </p:cNvPicPr>
          <p:nvPr/>
        </p:nvPicPr>
        <p:blipFill>
          <a:blip r:embed="rId2"/>
          <a:stretch>
            <a:fillRect/>
          </a:stretch>
        </p:blipFill>
        <p:spPr>
          <a:xfrm>
            <a:off x="907600" y="2879867"/>
            <a:ext cx="7109058" cy="3382733"/>
          </a:xfrm>
          <a:prstGeom prst="rect">
            <a:avLst/>
          </a:prstGeom>
        </p:spPr>
      </p:pic>
    </p:spTree>
    <p:extLst>
      <p:ext uri="{BB962C8B-B14F-4D97-AF65-F5344CB8AC3E}">
        <p14:creationId xmlns:p14="http://schemas.microsoft.com/office/powerpoint/2010/main" val="276145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1B3C37-2BDE-E5C5-FB21-29E67275EE94}"/>
              </a:ext>
            </a:extLst>
          </p:cNvPr>
          <p:cNvSpPr>
            <a:spLocks noGrp="1"/>
          </p:cNvSpPr>
          <p:nvPr>
            <p:ph type="title"/>
          </p:nvPr>
        </p:nvSpPr>
        <p:spPr/>
        <p:txBody>
          <a:bodyPr/>
          <a:lstStyle/>
          <a:p>
            <a:r>
              <a:rPr lang="zh-TW" altLang="en-US" dirty="0"/>
              <a:t>輸出 </a:t>
            </a:r>
            <a:r>
              <a:rPr lang="en-US" altLang="zh-TW" dirty="0"/>
              <a:t>–  format code</a:t>
            </a:r>
            <a:endParaRPr lang="zh-TW" altLang="en-US" dirty="0"/>
          </a:p>
        </p:txBody>
      </p:sp>
      <p:sp>
        <p:nvSpPr>
          <p:cNvPr id="3" name="文字版面配置區 2">
            <a:extLst>
              <a:ext uri="{FF2B5EF4-FFF2-40B4-BE49-F238E27FC236}">
                <a16:creationId xmlns:a16="http://schemas.microsoft.com/office/drawing/2014/main" id="{2996E588-9675-110A-319F-F2CE7B0B2D7B}"/>
              </a:ext>
            </a:extLst>
          </p:cNvPr>
          <p:cNvSpPr>
            <a:spLocks noGrp="1"/>
          </p:cNvSpPr>
          <p:nvPr>
            <p:ph type="body" idx="1"/>
          </p:nvPr>
        </p:nvSpPr>
        <p:spPr/>
        <p:txBody>
          <a:bodyPr/>
          <a:lstStyle/>
          <a:p>
            <a:r>
              <a:rPr lang="zh-TW" altLang="en-US" dirty="0"/>
              <a:t>第二種：</a:t>
            </a:r>
            <a:endParaRPr lang="en-US" altLang="zh-TW" dirty="0"/>
          </a:p>
          <a:p>
            <a:endParaRPr lang="en-US" altLang="zh-TW" dirty="0"/>
          </a:p>
          <a:p>
            <a:pPr lvl="1">
              <a:buFont typeface="Wingdings" panose="05000000000000000000" pitchFamily="2" charset="2"/>
              <a:buChar char="Ø"/>
            </a:pPr>
            <a:r>
              <a:rPr lang="en-US" altLang="zh-TW" dirty="0"/>
              <a:t>format string</a:t>
            </a:r>
            <a:r>
              <a:rPr lang="zh-TW" altLang="en-US" dirty="0"/>
              <a:t>，用需要印出變數的地方輸入大括號，並在字串後面以 </a:t>
            </a:r>
            <a:r>
              <a:rPr lang="en-US" altLang="zh-TW" dirty="0"/>
              <a:t>.format() </a:t>
            </a:r>
            <a:r>
              <a:rPr lang="zh-TW" altLang="en-US" dirty="0"/>
              <a:t>填入對應的變數，此方法的好處是不用記 </a:t>
            </a:r>
            <a:r>
              <a:rPr lang="en-US" altLang="zh-TW" dirty="0"/>
              <a:t>format code</a:t>
            </a:r>
            <a:r>
              <a:rPr lang="zh-TW" altLang="en-US" dirty="0"/>
              <a:t>。</a:t>
            </a:r>
          </a:p>
        </p:txBody>
      </p:sp>
      <p:pic>
        <p:nvPicPr>
          <p:cNvPr id="9" name="圖片 8">
            <a:extLst>
              <a:ext uri="{FF2B5EF4-FFF2-40B4-BE49-F238E27FC236}">
                <a16:creationId xmlns:a16="http://schemas.microsoft.com/office/drawing/2014/main" id="{3E8BE255-1C31-BDB1-E9A1-6D611C476979}"/>
              </a:ext>
            </a:extLst>
          </p:cNvPr>
          <p:cNvPicPr>
            <a:picLocks noChangeAspect="1"/>
          </p:cNvPicPr>
          <p:nvPr/>
        </p:nvPicPr>
        <p:blipFill>
          <a:blip r:embed="rId2"/>
          <a:stretch>
            <a:fillRect/>
          </a:stretch>
        </p:blipFill>
        <p:spPr>
          <a:xfrm>
            <a:off x="907601" y="3784582"/>
            <a:ext cx="10588400" cy="2478018"/>
          </a:xfrm>
          <a:prstGeom prst="rect">
            <a:avLst/>
          </a:prstGeom>
        </p:spPr>
      </p:pic>
    </p:spTree>
    <p:extLst>
      <p:ext uri="{BB962C8B-B14F-4D97-AF65-F5344CB8AC3E}">
        <p14:creationId xmlns:p14="http://schemas.microsoft.com/office/powerpoint/2010/main" val="161102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ECE7C-77E0-AA00-979E-BCA8A9EF7D0B}"/>
              </a:ext>
            </a:extLst>
          </p:cNvPr>
          <p:cNvSpPr>
            <a:spLocks noGrp="1"/>
          </p:cNvSpPr>
          <p:nvPr>
            <p:ph type="title"/>
          </p:nvPr>
        </p:nvSpPr>
        <p:spPr/>
        <p:txBody>
          <a:bodyPr/>
          <a:lstStyle/>
          <a:p>
            <a:r>
              <a:rPr lang="zh-TW" altLang="en-US" dirty="0"/>
              <a:t>輸出 </a:t>
            </a:r>
            <a:r>
              <a:rPr lang="en-US" altLang="zh-TW" dirty="0"/>
              <a:t>–  format code</a:t>
            </a:r>
            <a:endParaRPr lang="zh-TW" altLang="en-US" dirty="0"/>
          </a:p>
        </p:txBody>
      </p:sp>
      <p:sp>
        <p:nvSpPr>
          <p:cNvPr id="3" name="文字版面配置區 2">
            <a:extLst>
              <a:ext uri="{FF2B5EF4-FFF2-40B4-BE49-F238E27FC236}">
                <a16:creationId xmlns:a16="http://schemas.microsoft.com/office/drawing/2014/main" id="{B33B177B-C35D-1C14-CC6D-64CBD2A34C01}"/>
              </a:ext>
            </a:extLst>
          </p:cNvPr>
          <p:cNvSpPr>
            <a:spLocks noGrp="1"/>
          </p:cNvSpPr>
          <p:nvPr>
            <p:ph type="body" idx="1"/>
          </p:nvPr>
        </p:nvSpPr>
        <p:spPr/>
        <p:txBody>
          <a:bodyPr/>
          <a:lstStyle/>
          <a:p>
            <a:r>
              <a:rPr lang="zh-TW" altLang="en-US" dirty="0"/>
              <a:t>第三種：</a:t>
            </a:r>
            <a:endParaRPr lang="en-US" altLang="zh-TW" dirty="0"/>
          </a:p>
          <a:p>
            <a:endParaRPr lang="en-US" altLang="zh-TW" dirty="0"/>
          </a:p>
          <a:p>
            <a:pPr lvl="1">
              <a:buFont typeface="Wingdings" panose="05000000000000000000" pitchFamily="2" charset="2"/>
              <a:buChar char="Ø"/>
            </a:pPr>
            <a:r>
              <a:rPr lang="en-US" altLang="zh-TW" dirty="0"/>
              <a:t>f-string</a:t>
            </a:r>
            <a:r>
              <a:rPr lang="zh-TW" altLang="en-US" dirty="0"/>
              <a:t>，直接將變數以大括號包著，置入字串中輸出。</a:t>
            </a:r>
            <a:endParaRPr lang="en-US" altLang="zh-TW" dirty="0"/>
          </a:p>
          <a:p>
            <a:pPr marL="745049" lvl="1" indent="0">
              <a:buNone/>
            </a:pPr>
            <a:r>
              <a:rPr lang="en-US" altLang="zh-TW" dirty="0"/>
              <a:t>(</a:t>
            </a:r>
            <a:r>
              <a:rPr lang="zh-TW" altLang="en-US" dirty="0"/>
              <a:t> 目前最推薦的印出方式，相較於前兩種既直覺又彈性 </a:t>
            </a:r>
            <a:r>
              <a:rPr lang="en-US" altLang="zh-TW" dirty="0"/>
              <a:t>)</a:t>
            </a:r>
            <a:endParaRPr lang="zh-TW" altLang="en-US" dirty="0"/>
          </a:p>
        </p:txBody>
      </p:sp>
      <p:pic>
        <p:nvPicPr>
          <p:cNvPr id="6" name="圖片 5">
            <a:extLst>
              <a:ext uri="{FF2B5EF4-FFF2-40B4-BE49-F238E27FC236}">
                <a16:creationId xmlns:a16="http://schemas.microsoft.com/office/drawing/2014/main" id="{754B156C-20AD-AA43-A729-5AD6025F7665}"/>
              </a:ext>
            </a:extLst>
          </p:cNvPr>
          <p:cNvPicPr>
            <a:picLocks noChangeAspect="1"/>
          </p:cNvPicPr>
          <p:nvPr/>
        </p:nvPicPr>
        <p:blipFill>
          <a:blip r:embed="rId2"/>
          <a:stretch>
            <a:fillRect/>
          </a:stretch>
        </p:blipFill>
        <p:spPr>
          <a:xfrm>
            <a:off x="907600" y="3737362"/>
            <a:ext cx="10694467" cy="2525238"/>
          </a:xfrm>
          <a:prstGeom prst="rect">
            <a:avLst/>
          </a:prstGeom>
        </p:spPr>
      </p:pic>
    </p:spTree>
    <p:extLst>
      <p:ext uri="{BB962C8B-B14F-4D97-AF65-F5344CB8AC3E}">
        <p14:creationId xmlns:p14="http://schemas.microsoft.com/office/powerpoint/2010/main" val="310044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prstGeom prst="rect">
            <a:avLst/>
          </a:prstGeom>
          <a:noFill/>
          <a:ln>
            <a:noFill/>
          </a:ln>
        </p:spPr>
        <p:txBody>
          <a:bodyPr spcFirstLastPara="1" vert="horz" wrap="square" lIns="35700" tIns="35700" rIns="35700" bIns="35700" rtlCol="0" anchor="t" anchorCtr="0">
            <a:noAutofit/>
          </a:bodyPr>
          <a:lstStyle/>
          <a:p>
            <a:r>
              <a:rPr lang="en-US" altLang="zh-TW" sz="5330" dirty="0">
                <a:solidFill>
                  <a:srgbClr val="00B050"/>
                </a:solidFill>
              </a:rPr>
              <a:t>Input Output and Comment</a:t>
            </a:r>
            <a:endParaRPr lang="zh-TW" altLang="en-US" sz="5330" dirty="0">
              <a:solidFill>
                <a:srgbClr val="00B050"/>
              </a:solidFill>
            </a:endParaRPr>
          </a:p>
        </p:txBody>
      </p:sp>
      <p:sp>
        <p:nvSpPr>
          <p:cNvPr id="160" name="Google Shape;160;p7"/>
          <p:cNvSpPr txBox="1">
            <a:spLocks noGrp="1"/>
          </p:cNvSpPr>
          <p:nvPr>
            <p:ph type="subTitle" idx="1"/>
          </p:nvPr>
        </p:nvSpPr>
        <p:spPr>
          <a:prstGeom prst="rect">
            <a:avLst/>
          </a:prstGeom>
          <a:noFill/>
          <a:ln>
            <a:noFill/>
          </a:ln>
        </p:spPr>
        <p:txBody>
          <a:bodyPr spcFirstLastPara="1" vert="horz" wrap="square" lIns="35700" tIns="35700" rIns="35700" bIns="35700" rtlCol="0" anchor="t" anchorCtr="0">
            <a:noAutofit/>
          </a:bodyPr>
          <a:lstStyle/>
          <a:p>
            <a:pPr marL="0" indent="0">
              <a:lnSpc>
                <a:spcPct val="100000"/>
              </a:lnSpc>
              <a:spcBef>
                <a:spcPts val="0"/>
              </a:spcBef>
              <a:buClr>
                <a:schemeClr val="dk2"/>
              </a:buClr>
              <a:buSzPts val="1800"/>
            </a:pPr>
            <a:r>
              <a:rPr lang="zh-TW" altLang="en-US" sz="3470" dirty="0">
                <a:solidFill>
                  <a:srgbClr val="A6AAA9"/>
                </a:solidFill>
              </a:rPr>
              <a:t>輸入</a:t>
            </a:r>
            <a:endParaRPr lang="en-US" altLang="zh-TW" sz="3470" dirty="0">
              <a:solidFill>
                <a:srgbClr val="A6AAA9"/>
              </a:solidFill>
            </a:endParaRPr>
          </a:p>
        </p:txBody>
      </p:sp>
      <p:sp>
        <p:nvSpPr>
          <p:cNvPr id="161" name="Google Shape;161;p7"/>
          <p:cNvSpPr txBox="1">
            <a:spLocks noGrp="1"/>
          </p:cNvSpPr>
          <p:nvPr>
            <p:ph type="sldNum" idx="4294967295"/>
          </p:nvPr>
        </p:nvSpPr>
        <p:spPr>
          <a:xfrm>
            <a:off x="11549063" y="6537325"/>
            <a:ext cx="642937" cy="320675"/>
          </a:xfrm>
          <a:prstGeom prst="rect">
            <a:avLst/>
          </a:prstGeom>
          <a:noFill/>
          <a:ln>
            <a:noFill/>
          </a:ln>
        </p:spPr>
        <p:txBody>
          <a:bodyPr spcFirstLastPara="1" vert="horz" wrap="square" lIns="35700" tIns="35700" rIns="35700" bIns="35700" rtlCol="0" anchor="t" anchorCtr="0">
            <a:noAutofit/>
          </a:bodyPr>
          <a:lstStyle/>
          <a:p>
            <a:fld id="{00000000-1234-1234-1234-123412341234}" type="slidenum">
              <a:rPr lang="en-US" altLang="zh-TW"/>
              <a:pPr/>
              <a:t>13</a:t>
            </a:fld>
            <a:endParaRPr dirty="0"/>
          </a:p>
        </p:txBody>
      </p:sp>
    </p:spTree>
    <p:extLst>
      <p:ext uri="{BB962C8B-B14F-4D97-AF65-F5344CB8AC3E}">
        <p14:creationId xmlns:p14="http://schemas.microsoft.com/office/powerpoint/2010/main" val="35393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BC80BE-DC92-FCE9-2462-FEAA4E89BAE6}"/>
              </a:ext>
            </a:extLst>
          </p:cNvPr>
          <p:cNvSpPr>
            <a:spLocks noGrp="1"/>
          </p:cNvSpPr>
          <p:nvPr>
            <p:ph type="title"/>
          </p:nvPr>
        </p:nvSpPr>
        <p:spPr/>
        <p:txBody>
          <a:bodyPr/>
          <a:lstStyle/>
          <a:p>
            <a:r>
              <a:rPr lang="zh-TW" altLang="en-US" dirty="0"/>
              <a:t>輸入 </a:t>
            </a:r>
            <a:r>
              <a:rPr lang="en-US" altLang="zh-TW" dirty="0"/>
              <a:t>– input()</a:t>
            </a:r>
            <a:endParaRPr lang="en-US" dirty="0"/>
          </a:p>
        </p:txBody>
      </p:sp>
      <p:sp>
        <p:nvSpPr>
          <p:cNvPr id="10" name="Text Placeholder 2">
            <a:extLst>
              <a:ext uri="{FF2B5EF4-FFF2-40B4-BE49-F238E27FC236}">
                <a16:creationId xmlns:a16="http://schemas.microsoft.com/office/drawing/2014/main" id="{78693437-48C4-2BE1-4524-A588E266A11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input </a:t>
            </a:r>
            <a:r>
              <a:rPr lang="zh-TW" altLang="en-US" dirty="0"/>
              <a:t>來做鍵盤輸入，注意輸入的東西不論內容為何，都統一被視為字串。</a:t>
            </a:r>
            <a:endParaRPr lang="en-US" altLang="zh-TW" dirty="0"/>
          </a:p>
        </p:txBody>
      </p:sp>
      <p:grpSp>
        <p:nvGrpSpPr>
          <p:cNvPr id="12" name="群組 11">
            <a:extLst>
              <a:ext uri="{FF2B5EF4-FFF2-40B4-BE49-F238E27FC236}">
                <a16:creationId xmlns:a16="http://schemas.microsoft.com/office/drawing/2014/main" id="{A5849F9E-277A-4A5C-7C0D-C4136EB83A6E}"/>
              </a:ext>
            </a:extLst>
          </p:cNvPr>
          <p:cNvGrpSpPr/>
          <p:nvPr/>
        </p:nvGrpSpPr>
        <p:grpSpPr>
          <a:xfrm>
            <a:off x="907600" y="3687097"/>
            <a:ext cx="5483675" cy="2575503"/>
            <a:chOff x="675934" y="2478833"/>
            <a:chExt cx="6208007" cy="3098939"/>
          </a:xfrm>
        </p:grpSpPr>
        <p:pic>
          <p:nvPicPr>
            <p:cNvPr id="9" name="圖片 8">
              <a:extLst>
                <a:ext uri="{FF2B5EF4-FFF2-40B4-BE49-F238E27FC236}">
                  <a16:creationId xmlns:a16="http://schemas.microsoft.com/office/drawing/2014/main" id="{F8219A6F-9E74-E6E2-8543-0DD2A13D61A2}"/>
                </a:ext>
              </a:extLst>
            </p:cNvPr>
            <p:cNvPicPr>
              <a:picLocks noChangeAspect="1"/>
            </p:cNvPicPr>
            <p:nvPr/>
          </p:nvPicPr>
          <p:blipFill>
            <a:blip r:embed="rId2"/>
            <a:stretch>
              <a:fillRect/>
            </a:stretch>
          </p:blipFill>
          <p:spPr>
            <a:xfrm>
              <a:off x="675934" y="2478833"/>
              <a:ext cx="4031549" cy="3098939"/>
            </a:xfrm>
            <a:prstGeom prst="rect">
              <a:avLst/>
            </a:prstGeom>
          </p:spPr>
        </p:pic>
        <p:sp>
          <p:nvSpPr>
            <p:cNvPr id="5" name="矩形 4">
              <a:extLst>
                <a:ext uri="{FF2B5EF4-FFF2-40B4-BE49-F238E27FC236}">
                  <a16:creationId xmlns:a16="http://schemas.microsoft.com/office/drawing/2014/main" id="{A8A40803-6ECE-FE7C-06D8-5DB03D894912}"/>
                </a:ext>
              </a:extLst>
            </p:cNvPr>
            <p:cNvSpPr/>
            <p:nvPr/>
          </p:nvSpPr>
          <p:spPr>
            <a:xfrm>
              <a:off x="1455402" y="3323556"/>
              <a:ext cx="3252081" cy="7259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96CFB829-1EFF-15DE-97A0-E9B97AA79016}"/>
                </a:ext>
              </a:extLst>
            </p:cNvPr>
            <p:cNvSpPr txBox="1"/>
            <p:nvPr/>
          </p:nvSpPr>
          <p:spPr>
            <a:xfrm>
              <a:off x="4789486" y="3486466"/>
              <a:ext cx="2094455" cy="511053"/>
            </a:xfrm>
            <a:prstGeom prst="rect">
              <a:avLst/>
            </a:prstGeom>
            <a:noFill/>
          </p:spPr>
          <p:txBody>
            <a:bodyPr wrap="square" rtlCol="0">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輸入 </a:t>
              </a:r>
              <a:r>
                <a:rPr lang="en-US" altLang="zh-TW" sz="2400" dirty="0">
                  <a:solidFill>
                    <a:srgbClr val="FF0000"/>
                  </a:solidFill>
                  <a:latin typeface="Microsoft JhengHei"/>
                  <a:ea typeface="Microsoft JhengHei"/>
                </a:rPr>
                <a:t>Andy</a:t>
              </a:r>
              <a:endParaRPr lang="zh-TW" altLang="en-US" sz="2400" dirty="0">
                <a:solidFill>
                  <a:srgbClr val="FF0000"/>
                </a:solidFill>
                <a:latin typeface="Microsoft JhengHei"/>
                <a:ea typeface="Microsoft JhengHei"/>
              </a:endParaRPr>
            </a:p>
          </p:txBody>
        </p:sp>
      </p:grpSp>
      <p:sp>
        <p:nvSpPr>
          <p:cNvPr id="11" name="Google Shape;625;p88">
            <a:extLst>
              <a:ext uri="{FF2B5EF4-FFF2-40B4-BE49-F238E27FC236}">
                <a16:creationId xmlns:a16="http://schemas.microsoft.com/office/drawing/2014/main" id="{D075BBC4-5706-229B-E80E-38B862DC5377}"/>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input ( )	# </a:t>
            </a:r>
            <a:r>
              <a:rPr lang="zh-TW" altLang="en-US" sz="2400" b="1" dirty="0">
                <a:solidFill>
                  <a:schemeClr val="dk1"/>
                </a:solidFill>
              </a:rPr>
              <a:t>供使用者輸入字串</a:t>
            </a:r>
            <a:endParaRPr sz="2400" b="1" dirty="0">
              <a:solidFill>
                <a:schemeClr val="dk1"/>
              </a:solidFill>
            </a:endParaRPr>
          </a:p>
        </p:txBody>
      </p:sp>
    </p:spTree>
    <p:extLst>
      <p:ext uri="{BB962C8B-B14F-4D97-AF65-F5344CB8AC3E}">
        <p14:creationId xmlns:p14="http://schemas.microsoft.com/office/powerpoint/2010/main" val="18891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BC80BE-DC92-FCE9-2462-FEAA4E89BAE6}"/>
              </a:ext>
            </a:extLst>
          </p:cNvPr>
          <p:cNvSpPr>
            <a:spLocks noGrp="1"/>
          </p:cNvSpPr>
          <p:nvPr>
            <p:ph type="title"/>
          </p:nvPr>
        </p:nvSpPr>
        <p:spPr/>
        <p:txBody>
          <a:bodyPr/>
          <a:lstStyle/>
          <a:p>
            <a:r>
              <a:rPr lang="zh-TW" altLang="en-US" dirty="0"/>
              <a:t>輸入 </a:t>
            </a:r>
            <a:r>
              <a:rPr lang="en-US" altLang="zh-TW" dirty="0"/>
              <a:t>– input()</a:t>
            </a:r>
            <a:endParaRPr lang="en-US" dirty="0"/>
          </a:p>
        </p:txBody>
      </p:sp>
      <p:sp>
        <p:nvSpPr>
          <p:cNvPr id="10" name="Text Placeholder 2">
            <a:extLst>
              <a:ext uri="{FF2B5EF4-FFF2-40B4-BE49-F238E27FC236}">
                <a16:creationId xmlns:a16="http://schemas.microsoft.com/office/drawing/2014/main" id="{78693437-48C4-2BE1-4524-A588E266A11D}"/>
              </a:ext>
            </a:extLst>
          </p:cNvPr>
          <p:cNvSpPr>
            <a:spLocks noGrp="1"/>
          </p:cNvSpPr>
          <p:nvPr>
            <p:ph type="body" idx="1"/>
          </p:nvPr>
        </p:nvSpPr>
        <p:spPr/>
        <p:txBody>
          <a:bodyPr/>
          <a:lstStyle/>
          <a:p>
            <a:endParaRPr lang="en-US" altLang="zh-TW" dirty="0"/>
          </a:p>
          <a:p>
            <a:endParaRPr lang="en-US" altLang="zh-TW" dirty="0"/>
          </a:p>
          <a:p>
            <a:r>
              <a:rPr lang="en-US" altLang="zh-TW" dirty="0"/>
              <a:t>Input</a:t>
            </a:r>
            <a:r>
              <a:rPr lang="zh-TW" altLang="en-US" dirty="0"/>
              <a:t> 有互動性功能，可在括號內鍵入互動字串與使用者傳達訊息。</a:t>
            </a:r>
            <a:endParaRPr lang="en-US" altLang="zh-TW" dirty="0"/>
          </a:p>
          <a:p>
            <a:endParaRPr lang="en-US" dirty="0"/>
          </a:p>
        </p:txBody>
      </p:sp>
      <p:sp>
        <p:nvSpPr>
          <p:cNvPr id="7" name="Google Shape;625;p88">
            <a:extLst>
              <a:ext uri="{FF2B5EF4-FFF2-40B4-BE49-F238E27FC236}">
                <a16:creationId xmlns:a16="http://schemas.microsoft.com/office/drawing/2014/main" id="{B1F5232F-9106-5830-CA55-11545F8D5A33}"/>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input ( )		# </a:t>
            </a:r>
            <a:r>
              <a:rPr lang="zh-TW" altLang="en-US" sz="2400" b="1" dirty="0">
                <a:solidFill>
                  <a:schemeClr val="dk1"/>
                </a:solidFill>
              </a:rPr>
              <a:t>供使用者輸入字串</a:t>
            </a:r>
            <a:endParaRPr sz="2400" b="1" dirty="0">
              <a:solidFill>
                <a:schemeClr val="dk1"/>
              </a:solidFill>
            </a:endParaRPr>
          </a:p>
        </p:txBody>
      </p:sp>
      <p:pic>
        <p:nvPicPr>
          <p:cNvPr id="2" name="圖片 1">
            <a:extLst>
              <a:ext uri="{FF2B5EF4-FFF2-40B4-BE49-F238E27FC236}">
                <a16:creationId xmlns:a16="http://schemas.microsoft.com/office/drawing/2014/main" id="{65212363-289F-3991-431F-BC89DECF4F47}"/>
              </a:ext>
            </a:extLst>
          </p:cNvPr>
          <p:cNvPicPr>
            <a:picLocks noChangeAspect="1"/>
          </p:cNvPicPr>
          <p:nvPr/>
        </p:nvPicPr>
        <p:blipFill>
          <a:blip r:embed="rId2"/>
          <a:stretch>
            <a:fillRect/>
          </a:stretch>
        </p:blipFill>
        <p:spPr>
          <a:xfrm>
            <a:off x="907601" y="4397383"/>
            <a:ext cx="10588400" cy="1865217"/>
          </a:xfrm>
          <a:prstGeom prst="rect">
            <a:avLst/>
          </a:prstGeom>
        </p:spPr>
      </p:pic>
    </p:spTree>
    <p:extLst>
      <p:ext uri="{BB962C8B-B14F-4D97-AF65-F5344CB8AC3E}">
        <p14:creationId xmlns:p14="http://schemas.microsoft.com/office/powerpoint/2010/main" val="55770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prstGeom prst="rect">
            <a:avLst/>
          </a:prstGeom>
          <a:noFill/>
          <a:ln>
            <a:noFill/>
          </a:ln>
        </p:spPr>
        <p:txBody>
          <a:bodyPr spcFirstLastPara="1" vert="horz" wrap="square" lIns="35700" tIns="35700" rIns="35700" bIns="35700" rtlCol="0" anchor="t" anchorCtr="0">
            <a:noAutofit/>
          </a:bodyPr>
          <a:lstStyle/>
          <a:p>
            <a:r>
              <a:rPr lang="en-US" altLang="zh-TW" sz="5330" dirty="0">
                <a:solidFill>
                  <a:srgbClr val="00B050"/>
                </a:solidFill>
              </a:rPr>
              <a:t>Input Output and Comment</a:t>
            </a:r>
            <a:endParaRPr lang="zh-TW" altLang="en-US" sz="5330" dirty="0">
              <a:solidFill>
                <a:srgbClr val="00B050"/>
              </a:solidFill>
            </a:endParaRPr>
          </a:p>
        </p:txBody>
      </p:sp>
      <p:sp>
        <p:nvSpPr>
          <p:cNvPr id="160" name="Google Shape;160;p7"/>
          <p:cNvSpPr txBox="1">
            <a:spLocks noGrp="1"/>
          </p:cNvSpPr>
          <p:nvPr>
            <p:ph type="subTitle" idx="1"/>
          </p:nvPr>
        </p:nvSpPr>
        <p:spPr>
          <a:prstGeom prst="rect">
            <a:avLst/>
          </a:prstGeom>
          <a:noFill/>
          <a:ln>
            <a:noFill/>
          </a:ln>
        </p:spPr>
        <p:txBody>
          <a:bodyPr spcFirstLastPara="1" vert="horz" wrap="square" lIns="35700" tIns="35700" rIns="35700" bIns="35700" rtlCol="0" anchor="t" anchorCtr="0">
            <a:noAutofit/>
          </a:bodyPr>
          <a:lstStyle/>
          <a:p>
            <a:pPr marL="0" indent="0">
              <a:lnSpc>
                <a:spcPct val="100000"/>
              </a:lnSpc>
              <a:spcBef>
                <a:spcPts val="0"/>
              </a:spcBef>
              <a:buClr>
                <a:schemeClr val="dk2"/>
              </a:buClr>
              <a:buSzPts val="1800"/>
            </a:pPr>
            <a:r>
              <a:rPr lang="zh-TW" altLang="en-US" sz="3470" dirty="0">
                <a:solidFill>
                  <a:srgbClr val="A6AAA9"/>
                </a:solidFill>
              </a:rPr>
              <a:t>加入註解</a:t>
            </a:r>
            <a:endParaRPr lang="en-US" altLang="zh-TW" sz="3470" dirty="0">
              <a:solidFill>
                <a:srgbClr val="A6AAA9"/>
              </a:solidFill>
            </a:endParaRPr>
          </a:p>
        </p:txBody>
      </p:sp>
      <p:sp>
        <p:nvSpPr>
          <p:cNvPr id="161" name="Google Shape;161;p7"/>
          <p:cNvSpPr txBox="1">
            <a:spLocks noGrp="1"/>
          </p:cNvSpPr>
          <p:nvPr>
            <p:ph type="sldNum" idx="4294967295"/>
          </p:nvPr>
        </p:nvSpPr>
        <p:spPr>
          <a:xfrm>
            <a:off x="11549063" y="6537325"/>
            <a:ext cx="642937" cy="320675"/>
          </a:xfrm>
          <a:prstGeom prst="rect">
            <a:avLst/>
          </a:prstGeom>
          <a:noFill/>
          <a:ln>
            <a:noFill/>
          </a:ln>
        </p:spPr>
        <p:txBody>
          <a:bodyPr spcFirstLastPara="1" vert="horz" wrap="square" lIns="35700" tIns="35700" rIns="35700" bIns="35700" rtlCol="0" anchor="t" anchorCtr="0">
            <a:noAutofit/>
          </a:bodyPr>
          <a:lstStyle/>
          <a:p>
            <a:fld id="{00000000-1234-1234-1234-123412341234}" type="slidenum">
              <a:rPr lang="en-US" altLang="zh-TW"/>
              <a:pPr/>
              <a:t>16</a:t>
            </a:fld>
            <a:endParaRPr dirty="0"/>
          </a:p>
        </p:txBody>
      </p:sp>
    </p:spTree>
    <p:extLst>
      <p:ext uri="{BB962C8B-B14F-4D97-AF65-F5344CB8AC3E}">
        <p14:creationId xmlns:p14="http://schemas.microsoft.com/office/powerpoint/2010/main" val="413137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加入註解</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單行註解在開頭鍵入 </a:t>
            </a:r>
            <a:r>
              <a:rPr lang="zh-TW" altLang="en-US" b="1" dirty="0">
                <a:solidFill>
                  <a:schemeClr val="accent1"/>
                </a:solidFill>
              </a:rPr>
              <a:t>井字號</a:t>
            </a:r>
            <a:r>
              <a:rPr lang="zh-TW" altLang="en-US" dirty="0"/>
              <a:t>。</a:t>
            </a:r>
            <a:endParaRPr lang="en-US" altLang="zh-TW" dirty="0"/>
          </a:p>
          <a:p>
            <a:endParaRPr lang="en-US" dirty="0"/>
          </a:p>
          <a:p>
            <a:r>
              <a:rPr lang="zh-TW" altLang="en-US" dirty="0"/>
              <a:t>多行註解則在前後各加入三個雙引號，如此一來可以在引號區間內不限制地加入註解唷。</a:t>
            </a:r>
            <a:endParaRPr lang="en-US" dirty="0"/>
          </a:p>
        </p:txBody>
      </p:sp>
      <p:pic>
        <p:nvPicPr>
          <p:cNvPr id="5" name="圖片 4">
            <a:extLst>
              <a:ext uri="{FF2B5EF4-FFF2-40B4-BE49-F238E27FC236}">
                <a16:creationId xmlns:a16="http://schemas.microsoft.com/office/drawing/2014/main" id="{B399DCCD-A06B-A3C8-61F4-D50D49FE5ADD}"/>
              </a:ext>
            </a:extLst>
          </p:cNvPr>
          <p:cNvPicPr>
            <a:picLocks noChangeAspect="1"/>
          </p:cNvPicPr>
          <p:nvPr/>
        </p:nvPicPr>
        <p:blipFill>
          <a:blip r:embed="rId2"/>
          <a:stretch>
            <a:fillRect/>
          </a:stretch>
        </p:blipFill>
        <p:spPr>
          <a:xfrm>
            <a:off x="7787147" y="3163504"/>
            <a:ext cx="3814919" cy="3099096"/>
          </a:xfrm>
          <a:prstGeom prst="rect">
            <a:avLst/>
          </a:prstGeom>
        </p:spPr>
      </p:pic>
    </p:spTree>
    <p:extLst>
      <p:ext uri="{BB962C8B-B14F-4D97-AF65-F5344CB8AC3E}">
        <p14:creationId xmlns:p14="http://schemas.microsoft.com/office/powerpoint/2010/main" val="184392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Data Type</a:t>
            </a: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endParaRPr lang="en-US" altLang="zh-TW" sz="3470" dirty="0">
              <a:solidFill>
                <a:srgbClr val="00B050"/>
              </a:solidFill>
              <a:latin typeface="Microsoft JhengHei"/>
              <a:ea typeface="Microsoft JhengHei"/>
            </a:endParaRPr>
          </a:p>
        </p:txBody>
      </p:sp>
    </p:spTree>
    <p:extLst>
      <p:ext uri="{BB962C8B-B14F-4D97-AF65-F5344CB8AC3E}">
        <p14:creationId xmlns:p14="http://schemas.microsoft.com/office/powerpoint/2010/main" val="80596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64C3FCE-300C-A0FF-9992-27EEE58F9581}"/>
              </a:ext>
            </a:extLst>
          </p:cNvPr>
          <p:cNvSpPr>
            <a:spLocks noGrp="1"/>
          </p:cNvSpPr>
          <p:nvPr>
            <p:ph type="title"/>
          </p:nvPr>
        </p:nvSpPr>
        <p:spPr/>
        <p:txBody>
          <a:bodyPr/>
          <a:lstStyle/>
          <a:p>
            <a:r>
              <a:rPr lang="en-US" altLang="zh-TW" dirty="0"/>
              <a:t>Data Type</a:t>
            </a:r>
            <a:endParaRPr lang="zh-TW" altLang="en-US" dirty="0"/>
          </a:p>
        </p:txBody>
      </p:sp>
      <p:sp>
        <p:nvSpPr>
          <p:cNvPr id="5" name="文字版面配置區 4">
            <a:extLst>
              <a:ext uri="{FF2B5EF4-FFF2-40B4-BE49-F238E27FC236}">
                <a16:creationId xmlns:a16="http://schemas.microsoft.com/office/drawing/2014/main" id="{22591A02-A3FC-5D7C-D0E3-129F62DC9736}"/>
              </a:ext>
            </a:extLst>
          </p:cNvPr>
          <p:cNvSpPr>
            <a:spLocks noGrp="1"/>
          </p:cNvSpPr>
          <p:nvPr>
            <p:ph type="body" idx="1"/>
          </p:nvPr>
        </p:nvSpPr>
        <p:spPr/>
        <p:txBody>
          <a:bodyPr/>
          <a:lstStyle/>
          <a:p>
            <a:r>
              <a:rPr lang="zh-TW" altLang="en-US" dirty="0"/>
              <a:t>在 </a:t>
            </a:r>
            <a:r>
              <a:rPr lang="en-US" altLang="zh-TW" dirty="0"/>
              <a:t>python </a:t>
            </a:r>
            <a:r>
              <a:rPr lang="zh-TW" altLang="en-US" dirty="0"/>
              <a:t>中，我們宣告一個變數時，不用特別去指定它的型別 </a:t>
            </a:r>
            <a:r>
              <a:rPr lang="en-US" altLang="zh-TW" dirty="0"/>
              <a:t>(</a:t>
            </a:r>
            <a:r>
              <a:rPr lang="zh-TW" altLang="en-US" dirty="0"/>
              <a:t> </a:t>
            </a:r>
            <a:r>
              <a:rPr lang="en-US" altLang="zh-TW" dirty="0"/>
              <a:t>int</a:t>
            </a:r>
            <a:r>
              <a:rPr lang="zh-TW" altLang="en-US" dirty="0"/>
              <a:t>、</a:t>
            </a:r>
            <a:r>
              <a:rPr lang="en-US" altLang="zh-TW" dirty="0"/>
              <a:t>float</a:t>
            </a:r>
            <a:r>
              <a:rPr lang="zh-TW" altLang="en-US" dirty="0"/>
              <a:t> 等 </a:t>
            </a:r>
            <a:r>
              <a:rPr lang="en-US" altLang="zh-TW" dirty="0"/>
              <a:t>)</a:t>
            </a:r>
            <a:r>
              <a:rPr lang="zh-TW" altLang="en-US" dirty="0"/>
              <a:t>，它會透過我們指派給該變數的值去自動定義。例如宣告 </a:t>
            </a:r>
            <a:r>
              <a:rPr lang="en-US" altLang="zh-TW" dirty="0"/>
              <a:t>s = "</a:t>
            </a:r>
            <a:r>
              <a:rPr lang="en-US" altLang="zh-TW" dirty="0" err="1"/>
              <a:t>abc</a:t>
            </a:r>
            <a:r>
              <a:rPr lang="en-US" altLang="zh-TW" dirty="0"/>
              <a:t>"</a:t>
            </a:r>
            <a:r>
              <a:rPr lang="zh-TW" altLang="en-US" dirty="0"/>
              <a:t>，</a:t>
            </a:r>
            <a:r>
              <a:rPr lang="en-US" altLang="zh-TW" dirty="0"/>
              <a:t>python </a:t>
            </a:r>
            <a:r>
              <a:rPr lang="zh-TW" altLang="en-US" dirty="0"/>
              <a:t>就會自行把 </a:t>
            </a:r>
            <a:r>
              <a:rPr lang="en-US" altLang="zh-TW" dirty="0"/>
              <a:t>s </a:t>
            </a:r>
            <a:r>
              <a:rPr lang="zh-TW" altLang="en-US" dirty="0"/>
              <a:t>定義為字串。</a:t>
            </a:r>
            <a:endParaRPr lang="en-US" altLang="zh-TW" dirty="0"/>
          </a:p>
          <a:p>
            <a:endParaRPr lang="en-US" altLang="zh-TW" dirty="0"/>
          </a:p>
          <a:p>
            <a:r>
              <a:rPr lang="zh-TW" altLang="en-US" dirty="0"/>
              <a:t>由於 </a:t>
            </a:r>
            <a:r>
              <a:rPr lang="en-US" altLang="zh-TW" dirty="0"/>
              <a:t>python </a:t>
            </a:r>
            <a:r>
              <a:rPr lang="zh-TW" altLang="en-US" dirty="0"/>
              <a:t>會自動根據宣告資料型態定義變數型別，可事後用 </a:t>
            </a:r>
            <a:r>
              <a:rPr lang="en-US" altLang="zh-TW" dirty="0"/>
              <a:t>type(</a:t>
            </a:r>
            <a:r>
              <a:rPr lang="zh-TW" altLang="en-US" dirty="0"/>
              <a:t> </a:t>
            </a:r>
            <a:r>
              <a:rPr lang="en-US" altLang="zh-TW" dirty="0"/>
              <a:t>)</a:t>
            </a:r>
            <a:r>
              <a:rPr lang="zh-TW" altLang="en-US" dirty="0"/>
              <a:t> 來了解變數的型別。</a:t>
            </a:r>
            <a:endParaRPr lang="en-US" altLang="zh-TW" dirty="0"/>
          </a:p>
        </p:txBody>
      </p:sp>
    </p:spTree>
    <p:extLst>
      <p:ext uri="{BB962C8B-B14F-4D97-AF65-F5344CB8AC3E}">
        <p14:creationId xmlns:p14="http://schemas.microsoft.com/office/powerpoint/2010/main" val="8182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hidden="1"/>
          <p:cNvSpPr txBox="1">
            <a:spLocks noGrp="1"/>
          </p:cNvSpPr>
          <p:nvPr>
            <p:ph type="sldNum" idx="4294967295"/>
          </p:nvPr>
        </p:nvSpPr>
        <p:spPr>
          <a:xfrm>
            <a:off x="5977052" y="6536531"/>
            <a:ext cx="233200" cy="238800"/>
          </a:xfrm>
          <a:prstGeom prst="rect">
            <a:avLst/>
          </a:prstGeom>
          <a:noFill/>
          <a:ln>
            <a:noFill/>
          </a:ln>
        </p:spPr>
        <p:txBody>
          <a:bodyPr spcFirstLastPara="1" vert="horz" wrap="square" lIns="35700" tIns="35700" rIns="35700" bIns="35700" rtlCol="0" anchor="t" anchorCtr="0">
            <a:noAutofit/>
          </a:bodyPr>
          <a:lstStyle/>
          <a:p>
            <a:pPr>
              <a:spcAft>
                <a:spcPts val="600"/>
              </a:spcAft>
            </a:pPr>
            <a:fld id="{00000000-1234-1234-1234-123412341234}" type="slidenum">
              <a:rPr lang="en-US" altLang="zh-TW"/>
              <a:pPr>
                <a:spcAft>
                  <a:spcPts val="600"/>
                </a:spcAft>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Data Type</a:t>
            </a: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變數宣告</a:t>
            </a:r>
            <a:endParaRPr lang="en-US" altLang="zh-TW" sz="3470" dirty="0">
              <a:solidFill>
                <a:srgbClr val="00B050"/>
              </a:solidFill>
              <a:latin typeface="Microsoft JhengHei"/>
              <a:ea typeface="Microsoft JhengHei"/>
            </a:endParaRPr>
          </a:p>
        </p:txBody>
      </p:sp>
    </p:spTree>
    <p:extLst>
      <p:ext uri="{BB962C8B-B14F-4D97-AF65-F5344CB8AC3E}">
        <p14:creationId xmlns:p14="http://schemas.microsoft.com/office/powerpoint/2010/main" val="308358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E1439B-69EC-D034-055E-664504E039F4}"/>
              </a:ext>
            </a:extLst>
          </p:cNvPr>
          <p:cNvSpPr>
            <a:spLocks noGrp="1"/>
          </p:cNvSpPr>
          <p:nvPr>
            <p:ph type="title"/>
          </p:nvPr>
        </p:nvSpPr>
        <p:spPr>
          <a:xfrm>
            <a:off x="801666" y="173767"/>
            <a:ext cx="11288733" cy="983200"/>
          </a:xfrm>
        </p:spPr>
        <p:txBody>
          <a:bodyPr>
            <a:normAutofit fontScale="90000"/>
          </a:bodyPr>
          <a:lstStyle/>
          <a:p>
            <a:r>
              <a:rPr lang="zh-TW" altLang="en-US" dirty="0"/>
              <a:t>變數宣告 </a:t>
            </a:r>
            <a:r>
              <a:rPr lang="en-US" altLang="zh-TW" dirty="0"/>
              <a:t>–</a:t>
            </a:r>
            <a:r>
              <a:rPr lang="zh-TW" altLang="en-US" dirty="0"/>
              <a:t> 數值變數 </a:t>
            </a:r>
            <a:r>
              <a:rPr lang="en-US" altLang="zh-TW" dirty="0"/>
              <a:t>(</a:t>
            </a:r>
            <a:r>
              <a:rPr lang="zh-TW" altLang="en-US" dirty="0"/>
              <a:t> </a:t>
            </a:r>
            <a:r>
              <a:rPr lang="en-US" altLang="zh-TW" dirty="0"/>
              <a:t>Boolean, int, float, complex )</a:t>
            </a:r>
            <a:endParaRPr lang="zh-TW" altLang="en-US" dirty="0"/>
          </a:p>
        </p:txBody>
      </p:sp>
      <p:sp>
        <p:nvSpPr>
          <p:cNvPr id="3" name="文字版面配置區 2">
            <a:extLst>
              <a:ext uri="{FF2B5EF4-FFF2-40B4-BE49-F238E27FC236}">
                <a16:creationId xmlns:a16="http://schemas.microsoft.com/office/drawing/2014/main" id="{CE916CCE-8BC2-D4A9-8B69-F93B64E27B43}"/>
              </a:ext>
            </a:extLst>
          </p:cNvPr>
          <p:cNvSpPr>
            <a:spLocks noGrp="1"/>
          </p:cNvSpPr>
          <p:nvPr>
            <p:ph type="body" idx="1"/>
          </p:nvPr>
        </p:nvSpPr>
        <p:spPr/>
        <p:txBody>
          <a:bodyPr/>
          <a:lstStyle/>
          <a:p>
            <a:endParaRPr lang="en-US" altLang="zh-TW" dirty="0"/>
          </a:p>
          <a:p>
            <a:endParaRPr lang="en-US" altLang="zh-TW" dirty="0"/>
          </a:p>
          <a:p>
            <a:r>
              <a:rPr lang="en-US" altLang="zh-TW" dirty="0"/>
              <a:t>Boolean</a:t>
            </a:r>
            <a:r>
              <a:rPr lang="zh-TW" altLang="en-US" dirty="0"/>
              <a:t>：指 </a:t>
            </a:r>
            <a:r>
              <a:rPr lang="en-US" altLang="zh-TW" dirty="0"/>
              <a:t>True </a:t>
            </a:r>
            <a:r>
              <a:rPr lang="zh-TW" altLang="en-US" dirty="0"/>
              <a:t>或是 </a:t>
            </a:r>
            <a:r>
              <a:rPr lang="en-US" altLang="zh-TW" dirty="0"/>
              <a:t>False</a:t>
            </a:r>
            <a:r>
              <a:rPr lang="zh-TW" altLang="en-US" dirty="0"/>
              <a:t>。</a:t>
            </a:r>
          </a:p>
        </p:txBody>
      </p:sp>
      <p:sp>
        <p:nvSpPr>
          <p:cNvPr id="4" name="Google Shape;625;p88">
            <a:extLst>
              <a:ext uri="{FF2B5EF4-FFF2-40B4-BE49-F238E27FC236}">
                <a16:creationId xmlns:a16="http://schemas.microsoft.com/office/drawing/2014/main" id="{CC0FDF60-27CA-3FA1-D3C4-F73127ACCB69}"/>
              </a:ext>
            </a:extLst>
          </p:cNvPr>
          <p:cNvSpPr/>
          <p:nvPr/>
        </p:nvSpPr>
        <p:spPr>
          <a:xfrm>
            <a:off x="907600"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type ( )		# </a:t>
            </a:r>
            <a:r>
              <a:rPr lang="zh-TW" altLang="en-US" sz="2400" b="1" dirty="0">
                <a:solidFill>
                  <a:schemeClr val="dk1"/>
                </a:solidFill>
              </a:rPr>
              <a:t>變數的型態</a:t>
            </a:r>
            <a:endParaRPr sz="2400" b="1" dirty="0">
              <a:solidFill>
                <a:schemeClr val="dk1"/>
              </a:solidFill>
            </a:endParaRPr>
          </a:p>
        </p:txBody>
      </p:sp>
      <p:pic>
        <p:nvPicPr>
          <p:cNvPr id="6" name="圖片 5">
            <a:extLst>
              <a:ext uri="{FF2B5EF4-FFF2-40B4-BE49-F238E27FC236}">
                <a16:creationId xmlns:a16="http://schemas.microsoft.com/office/drawing/2014/main" id="{0E7C5254-AF3E-F14F-D71E-5D6C935B45C6}"/>
              </a:ext>
            </a:extLst>
          </p:cNvPr>
          <p:cNvPicPr>
            <a:picLocks noChangeAspect="1"/>
          </p:cNvPicPr>
          <p:nvPr/>
        </p:nvPicPr>
        <p:blipFill>
          <a:blip r:embed="rId2"/>
          <a:stretch>
            <a:fillRect/>
          </a:stretch>
        </p:blipFill>
        <p:spPr>
          <a:xfrm>
            <a:off x="907600" y="3429000"/>
            <a:ext cx="7511223" cy="2833599"/>
          </a:xfrm>
          <a:prstGeom prst="rect">
            <a:avLst/>
          </a:prstGeom>
        </p:spPr>
      </p:pic>
    </p:spTree>
    <p:extLst>
      <p:ext uri="{BB962C8B-B14F-4D97-AF65-F5344CB8AC3E}">
        <p14:creationId xmlns:p14="http://schemas.microsoft.com/office/powerpoint/2010/main" val="1757058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E916CCE-8BC2-D4A9-8B69-F93B64E27B43}"/>
              </a:ext>
            </a:extLst>
          </p:cNvPr>
          <p:cNvSpPr>
            <a:spLocks noGrp="1"/>
          </p:cNvSpPr>
          <p:nvPr>
            <p:ph type="body" idx="1"/>
          </p:nvPr>
        </p:nvSpPr>
        <p:spPr/>
        <p:txBody>
          <a:bodyPr/>
          <a:lstStyle/>
          <a:p>
            <a:endParaRPr lang="en-US" altLang="zh-TW" dirty="0"/>
          </a:p>
          <a:p>
            <a:endParaRPr lang="en-US" altLang="zh-TW" dirty="0"/>
          </a:p>
          <a:p>
            <a:r>
              <a:rPr lang="en-US" altLang="zh-TW" dirty="0"/>
              <a:t>Int</a:t>
            </a:r>
            <a:r>
              <a:rPr lang="zh-TW" altLang="en-US" dirty="0"/>
              <a:t>：</a:t>
            </a:r>
            <a:r>
              <a:rPr lang="en-US" altLang="zh-TW" dirty="0" err="1"/>
              <a:t>Interger</a:t>
            </a:r>
            <a:r>
              <a:rPr lang="zh-TW" altLang="en-US" dirty="0"/>
              <a:t>，指整數。</a:t>
            </a:r>
          </a:p>
        </p:txBody>
      </p:sp>
      <p:sp>
        <p:nvSpPr>
          <p:cNvPr id="4" name="Google Shape;625;p88">
            <a:extLst>
              <a:ext uri="{FF2B5EF4-FFF2-40B4-BE49-F238E27FC236}">
                <a16:creationId xmlns:a16="http://schemas.microsoft.com/office/drawing/2014/main" id="{CC0FDF60-27CA-3FA1-D3C4-F73127ACCB69}"/>
              </a:ext>
            </a:extLst>
          </p:cNvPr>
          <p:cNvSpPr/>
          <p:nvPr/>
        </p:nvSpPr>
        <p:spPr>
          <a:xfrm>
            <a:off x="907599"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type ( )		# </a:t>
            </a:r>
            <a:r>
              <a:rPr lang="zh-TW" altLang="en-US" sz="2400" b="1" dirty="0">
                <a:solidFill>
                  <a:schemeClr val="dk1"/>
                </a:solidFill>
              </a:rPr>
              <a:t>變數的型態</a:t>
            </a:r>
            <a:endParaRPr sz="2400" b="1" dirty="0">
              <a:solidFill>
                <a:schemeClr val="dk1"/>
              </a:solidFill>
            </a:endParaRPr>
          </a:p>
        </p:txBody>
      </p:sp>
      <p:sp>
        <p:nvSpPr>
          <p:cNvPr id="10" name="標題 1">
            <a:extLst>
              <a:ext uri="{FF2B5EF4-FFF2-40B4-BE49-F238E27FC236}">
                <a16:creationId xmlns:a16="http://schemas.microsoft.com/office/drawing/2014/main" id="{5CC78F4F-436D-AB49-488C-A435A034FDBD}"/>
              </a:ext>
            </a:extLst>
          </p:cNvPr>
          <p:cNvSpPr>
            <a:spLocks noGrp="1"/>
          </p:cNvSpPr>
          <p:nvPr>
            <p:ph type="title"/>
          </p:nvPr>
        </p:nvSpPr>
        <p:spPr>
          <a:xfrm>
            <a:off x="801666" y="173767"/>
            <a:ext cx="11288733" cy="983200"/>
          </a:xfrm>
        </p:spPr>
        <p:txBody>
          <a:bodyPr>
            <a:normAutofit fontScale="90000"/>
          </a:bodyPr>
          <a:lstStyle/>
          <a:p>
            <a:r>
              <a:rPr lang="zh-TW" altLang="en-US" dirty="0"/>
              <a:t>變數宣告 </a:t>
            </a:r>
            <a:r>
              <a:rPr lang="en-US" altLang="zh-TW" dirty="0"/>
              <a:t>–</a:t>
            </a:r>
            <a:r>
              <a:rPr lang="zh-TW" altLang="en-US" dirty="0"/>
              <a:t> 數值變數 </a:t>
            </a:r>
            <a:r>
              <a:rPr lang="en-US" altLang="zh-TW" dirty="0"/>
              <a:t>(</a:t>
            </a:r>
            <a:r>
              <a:rPr lang="zh-TW" altLang="en-US" dirty="0"/>
              <a:t> </a:t>
            </a:r>
            <a:r>
              <a:rPr lang="en-US" altLang="zh-TW" dirty="0"/>
              <a:t>Boolean, int, float, complex )</a:t>
            </a:r>
            <a:endParaRPr lang="zh-TW" altLang="en-US" dirty="0"/>
          </a:p>
        </p:txBody>
      </p:sp>
      <p:pic>
        <p:nvPicPr>
          <p:cNvPr id="12" name="圖片 11">
            <a:extLst>
              <a:ext uri="{FF2B5EF4-FFF2-40B4-BE49-F238E27FC236}">
                <a16:creationId xmlns:a16="http://schemas.microsoft.com/office/drawing/2014/main" id="{8E0A96DD-2234-E1E2-AE84-D6F151A159E8}"/>
              </a:ext>
            </a:extLst>
          </p:cNvPr>
          <p:cNvPicPr>
            <a:picLocks noChangeAspect="1"/>
          </p:cNvPicPr>
          <p:nvPr/>
        </p:nvPicPr>
        <p:blipFill>
          <a:blip r:embed="rId2"/>
          <a:stretch>
            <a:fillRect/>
          </a:stretch>
        </p:blipFill>
        <p:spPr>
          <a:xfrm>
            <a:off x="907599" y="3808324"/>
            <a:ext cx="10588400" cy="2454275"/>
          </a:xfrm>
          <a:prstGeom prst="rect">
            <a:avLst/>
          </a:prstGeom>
        </p:spPr>
      </p:pic>
    </p:spTree>
    <p:extLst>
      <p:ext uri="{BB962C8B-B14F-4D97-AF65-F5344CB8AC3E}">
        <p14:creationId xmlns:p14="http://schemas.microsoft.com/office/powerpoint/2010/main" val="14416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3039CF2-4FC9-9781-B800-900B55641578}"/>
              </a:ext>
            </a:extLst>
          </p:cNvPr>
          <p:cNvSpPr>
            <a:spLocks noGrp="1"/>
          </p:cNvSpPr>
          <p:nvPr>
            <p:ph type="body" idx="1"/>
          </p:nvPr>
        </p:nvSpPr>
        <p:spPr>
          <a:xfrm>
            <a:off x="907600" y="1361399"/>
            <a:ext cx="10588400" cy="5322833"/>
          </a:xfrm>
        </p:spPr>
        <p:txBody>
          <a:bodyPr/>
          <a:lstStyle/>
          <a:p>
            <a:endParaRPr lang="en-US" altLang="zh-TW" dirty="0"/>
          </a:p>
          <a:p>
            <a:endParaRPr lang="en-US" altLang="zh-TW" dirty="0"/>
          </a:p>
          <a:p>
            <a:r>
              <a:rPr lang="zh-TW" altLang="en-US" dirty="0"/>
              <a:t>宣告小數時，其型態會自動成為 </a:t>
            </a:r>
            <a:r>
              <a:rPr lang="en-US" altLang="zh-TW" dirty="0"/>
              <a:t>float</a:t>
            </a:r>
            <a:r>
              <a:rPr lang="zh-TW" altLang="en-US" dirty="0"/>
              <a:t>。</a:t>
            </a:r>
            <a:endParaRPr lang="en-US" altLang="zh-TW" dirty="0"/>
          </a:p>
          <a:p>
            <a:endParaRPr lang="zh-TW" altLang="en-US" dirty="0"/>
          </a:p>
          <a:p>
            <a:r>
              <a:rPr lang="zh-TW" altLang="en-US" dirty="0"/>
              <a:t>若小數部分為 </a:t>
            </a:r>
            <a:r>
              <a:rPr lang="en-US" altLang="zh-TW" dirty="0"/>
              <a:t>0</a:t>
            </a:r>
            <a:r>
              <a:rPr lang="zh-TW" altLang="en-US" dirty="0"/>
              <a:t>，宣告時可省略只留下一個點。</a:t>
            </a:r>
            <a:endParaRPr lang="en-US" altLang="zh-TW" dirty="0"/>
          </a:p>
          <a:p>
            <a:endParaRPr lang="zh-TW" altLang="en-US" dirty="0"/>
          </a:p>
          <a:p>
            <a:r>
              <a:rPr lang="zh-TW" altLang="en-US" dirty="0"/>
              <a:t>宣告科學記號，也會直接成為 </a:t>
            </a:r>
            <a:r>
              <a:rPr lang="en-US" altLang="zh-TW" dirty="0"/>
              <a:t>float</a:t>
            </a:r>
            <a:r>
              <a:rPr lang="zh-TW" altLang="en-US" dirty="0"/>
              <a:t>。</a:t>
            </a:r>
            <a:endParaRPr lang="en-US" altLang="zh-TW" dirty="0"/>
          </a:p>
          <a:p>
            <a:endParaRPr lang="en-US" altLang="zh-TW" dirty="0"/>
          </a:p>
          <a:p>
            <a:r>
              <a:rPr lang="zh-TW" altLang="en-US" dirty="0"/>
              <a:t>也可以宣告整數後再轉換成 </a:t>
            </a:r>
            <a:r>
              <a:rPr lang="en-US" altLang="zh-TW" dirty="0"/>
              <a:t>float</a:t>
            </a:r>
            <a:r>
              <a:rPr lang="zh-TW" altLang="en-US" dirty="0"/>
              <a:t>。</a:t>
            </a:r>
          </a:p>
          <a:p>
            <a:endParaRPr lang="zh-TW" altLang="en-US" dirty="0"/>
          </a:p>
          <a:p>
            <a:endParaRPr lang="zh-TW" altLang="en-US" dirty="0"/>
          </a:p>
        </p:txBody>
      </p:sp>
      <p:sp>
        <p:nvSpPr>
          <p:cNvPr id="4" name="Google Shape;625;p88">
            <a:extLst>
              <a:ext uri="{FF2B5EF4-FFF2-40B4-BE49-F238E27FC236}">
                <a16:creationId xmlns:a16="http://schemas.microsoft.com/office/drawing/2014/main" id="{6DD9778F-6A40-9CF8-5CDD-89EE5B624CC5}"/>
              </a:ext>
            </a:extLst>
          </p:cNvPr>
          <p:cNvSpPr/>
          <p:nvPr/>
        </p:nvSpPr>
        <p:spPr>
          <a:xfrm>
            <a:off x="907600" y="136188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type ( )		# </a:t>
            </a:r>
            <a:r>
              <a:rPr lang="zh-TW" altLang="en-US" sz="2400" b="1" dirty="0">
                <a:solidFill>
                  <a:schemeClr val="dk1"/>
                </a:solidFill>
              </a:rPr>
              <a:t>變數的型態</a:t>
            </a:r>
            <a:endParaRPr sz="2400" b="1" dirty="0">
              <a:solidFill>
                <a:schemeClr val="dk1"/>
              </a:solidFill>
            </a:endParaRPr>
          </a:p>
        </p:txBody>
      </p:sp>
      <p:sp>
        <p:nvSpPr>
          <p:cNvPr id="5" name="標題 1">
            <a:extLst>
              <a:ext uri="{FF2B5EF4-FFF2-40B4-BE49-F238E27FC236}">
                <a16:creationId xmlns:a16="http://schemas.microsoft.com/office/drawing/2014/main" id="{2FE60AE4-1445-23E5-687E-4315B09A1AE6}"/>
              </a:ext>
            </a:extLst>
          </p:cNvPr>
          <p:cNvSpPr>
            <a:spLocks noGrp="1"/>
          </p:cNvSpPr>
          <p:nvPr>
            <p:ph type="title"/>
          </p:nvPr>
        </p:nvSpPr>
        <p:spPr>
          <a:xfrm>
            <a:off x="801666" y="173767"/>
            <a:ext cx="11288733" cy="983200"/>
          </a:xfrm>
        </p:spPr>
        <p:txBody>
          <a:bodyPr>
            <a:normAutofit fontScale="90000"/>
          </a:bodyPr>
          <a:lstStyle/>
          <a:p>
            <a:r>
              <a:rPr lang="zh-TW" altLang="en-US" dirty="0"/>
              <a:t>變數宣告 </a:t>
            </a:r>
            <a:r>
              <a:rPr lang="en-US" altLang="zh-TW" dirty="0"/>
              <a:t>–</a:t>
            </a:r>
            <a:r>
              <a:rPr lang="zh-TW" altLang="en-US" dirty="0"/>
              <a:t> 數值變數 </a:t>
            </a:r>
            <a:r>
              <a:rPr lang="en-US" altLang="zh-TW" dirty="0"/>
              <a:t>(</a:t>
            </a:r>
            <a:r>
              <a:rPr lang="zh-TW" altLang="en-US" dirty="0"/>
              <a:t> </a:t>
            </a:r>
            <a:r>
              <a:rPr lang="en-US" altLang="zh-TW" dirty="0"/>
              <a:t>Boolean, int, float, complex )</a:t>
            </a:r>
            <a:endParaRPr lang="zh-TW" altLang="en-US" dirty="0"/>
          </a:p>
        </p:txBody>
      </p:sp>
    </p:spTree>
    <p:extLst>
      <p:ext uri="{BB962C8B-B14F-4D97-AF65-F5344CB8AC3E}">
        <p14:creationId xmlns:p14="http://schemas.microsoft.com/office/powerpoint/2010/main" val="3830693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4D0019E4-5117-249F-3638-D0CCDA6D21ED}"/>
              </a:ext>
            </a:extLst>
          </p:cNvPr>
          <p:cNvSpPr>
            <a:spLocks noGrp="1"/>
          </p:cNvSpPr>
          <p:nvPr>
            <p:ph type="body" idx="1"/>
          </p:nvPr>
        </p:nvSpPr>
        <p:spPr/>
        <p:txBody>
          <a:bodyPr/>
          <a:lstStyle/>
          <a:p>
            <a:endParaRPr lang="zh-TW" altLang="en-US" dirty="0"/>
          </a:p>
        </p:txBody>
      </p:sp>
      <p:sp>
        <p:nvSpPr>
          <p:cNvPr id="5" name="標題 1">
            <a:extLst>
              <a:ext uri="{FF2B5EF4-FFF2-40B4-BE49-F238E27FC236}">
                <a16:creationId xmlns:a16="http://schemas.microsoft.com/office/drawing/2014/main" id="{316C5C4C-EFC5-6890-086D-D41EB95178D5}"/>
              </a:ext>
            </a:extLst>
          </p:cNvPr>
          <p:cNvSpPr>
            <a:spLocks noGrp="1"/>
          </p:cNvSpPr>
          <p:nvPr>
            <p:ph type="title"/>
          </p:nvPr>
        </p:nvSpPr>
        <p:spPr>
          <a:xfrm>
            <a:off x="801666" y="173767"/>
            <a:ext cx="11288733" cy="983200"/>
          </a:xfrm>
        </p:spPr>
        <p:txBody>
          <a:bodyPr>
            <a:normAutofit fontScale="90000"/>
          </a:bodyPr>
          <a:lstStyle/>
          <a:p>
            <a:r>
              <a:rPr lang="zh-TW" altLang="en-US" dirty="0"/>
              <a:t>變數宣告 </a:t>
            </a:r>
            <a:r>
              <a:rPr lang="en-US" altLang="zh-TW" dirty="0"/>
              <a:t>–</a:t>
            </a:r>
            <a:r>
              <a:rPr lang="zh-TW" altLang="en-US" dirty="0"/>
              <a:t> 數值變數 </a:t>
            </a:r>
            <a:r>
              <a:rPr lang="en-US" altLang="zh-TW" dirty="0"/>
              <a:t>(</a:t>
            </a:r>
            <a:r>
              <a:rPr lang="zh-TW" altLang="en-US" dirty="0"/>
              <a:t> </a:t>
            </a:r>
            <a:r>
              <a:rPr lang="en-US" altLang="zh-TW" dirty="0"/>
              <a:t>Boolean, int, float, complex )</a:t>
            </a:r>
            <a:endParaRPr lang="zh-TW" altLang="en-US" dirty="0"/>
          </a:p>
        </p:txBody>
      </p:sp>
      <p:pic>
        <p:nvPicPr>
          <p:cNvPr id="7" name="圖片 6">
            <a:extLst>
              <a:ext uri="{FF2B5EF4-FFF2-40B4-BE49-F238E27FC236}">
                <a16:creationId xmlns:a16="http://schemas.microsoft.com/office/drawing/2014/main" id="{01245273-C7DF-094E-D462-EAAF0143803B}"/>
              </a:ext>
            </a:extLst>
          </p:cNvPr>
          <p:cNvPicPr>
            <a:picLocks noChangeAspect="1"/>
          </p:cNvPicPr>
          <p:nvPr/>
        </p:nvPicPr>
        <p:blipFill>
          <a:blip r:embed="rId2"/>
          <a:stretch>
            <a:fillRect/>
          </a:stretch>
        </p:blipFill>
        <p:spPr>
          <a:xfrm>
            <a:off x="907600" y="1361400"/>
            <a:ext cx="10588400" cy="4901200"/>
          </a:xfrm>
          <a:prstGeom prst="rect">
            <a:avLst/>
          </a:prstGeom>
        </p:spPr>
      </p:pic>
    </p:spTree>
    <p:extLst>
      <p:ext uri="{BB962C8B-B14F-4D97-AF65-F5344CB8AC3E}">
        <p14:creationId xmlns:p14="http://schemas.microsoft.com/office/powerpoint/2010/main" val="70576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304AB87-1EC4-287D-B6C0-33BA8A1BFF3C}"/>
              </a:ext>
            </a:extLst>
          </p:cNvPr>
          <p:cNvSpPr>
            <a:spLocks noGrp="1"/>
          </p:cNvSpPr>
          <p:nvPr>
            <p:ph type="body" idx="1"/>
          </p:nvPr>
        </p:nvSpPr>
        <p:spPr/>
        <p:txBody>
          <a:bodyPr/>
          <a:lstStyle/>
          <a:p>
            <a:r>
              <a:rPr lang="zh-TW" altLang="en-US" dirty="0"/>
              <a:t>複數的虛數部分使用 </a:t>
            </a:r>
            <a:r>
              <a:rPr lang="en-US" altLang="zh-TW" dirty="0"/>
              <a:t>j</a:t>
            </a:r>
            <a:r>
              <a:rPr lang="zh-TW" altLang="en-US" dirty="0"/>
              <a:t>，並且虛部不需要加上乘號 </a:t>
            </a:r>
            <a:r>
              <a:rPr lang="en-US" altLang="zh-TW" dirty="0"/>
              <a:t>( 3*j )</a:t>
            </a:r>
            <a:r>
              <a:rPr lang="zh-TW" altLang="en-US" dirty="0"/>
              <a:t>，直接 </a:t>
            </a:r>
            <a:r>
              <a:rPr lang="en-US" altLang="zh-TW" dirty="0"/>
              <a:t>3j </a:t>
            </a:r>
            <a:r>
              <a:rPr lang="zh-TW" altLang="en-US" dirty="0"/>
              <a:t>即可。</a:t>
            </a:r>
            <a:endParaRPr lang="en-US" altLang="zh-TW" dirty="0"/>
          </a:p>
          <a:p>
            <a:pPr marL="50800" indent="0">
              <a:buNone/>
            </a:pPr>
            <a:endParaRPr lang="en-US" altLang="zh-TW" dirty="0"/>
          </a:p>
          <a:p>
            <a:r>
              <a:rPr lang="zh-TW" altLang="en-US" dirty="0"/>
              <a:t>複數若要拿取其 </a:t>
            </a:r>
            <a:r>
              <a:rPr lang="zh-TW" altLang="en-US" dirty="0">
                <a:solidFill>
                  <a:schemeClr val="accent1"/>
                </a:solidFill>
              </a:rPr>
              <a:t>實部</a:t>
            </a:r>
            <a:r>
              <a:rPr lang="zh-TW" altLang="en-US" dirty="0"/>
              <a:t>，使用 </a:t>
            </a:r>
            <a:r>
              <a:rPr lang="en-US" altLang="zh-TW" dirty="0"/>
              <a:t>"</a:t>
            </a:r>
            <a:r>
              <a:rPr lang="zh-TW" altLang="en-US" dirty="0"/>
              <a:t> </a:t>
            </a:r>
            <a:r>
              <a:rPr lang="en-US" altLang="zh-TW" dirty="0">
                <a:solidFill>
                  <a:schemeClr val="accent1"/>
                </a:solidFill>
              </a:rPr>
              <a:t>.real</a:t>
            </a:r>
            <a:r>
              <a:rPr lang="en-US" altLang="zh-TW" dirty="0">
                <a:solidFill>
                  <a:srgbClr val="FF0000"/>
                </a:solidFill>
              </a:rPr>
              <a:t> </a:t>
            </a:r>
            <a:r>
              <a:rPr lang="en-US" altLang="zh-TW" dirty="0"/>
              <a:t>"</a:t>
            </a:r>
            <a:r>
              <a:rPr lang="zh-TW" altLang="en-US" dirty="0"/>
              <a:t>；拿取 </a:t>
            </a:r>
            <a:r>
              <a:rPr lang="zh-TW" altLang="en-US" dirty="0">
                <a:solidFill>
                  <a:srgbClr val="FF0000"/>
                </a:solidFill>
              </a:rPr>
              <a:t>虛部 </a:t>
            </a:r>
            <a:r>
              <a:rPr lang="zh-TW" altLang="en-US" dirty="0"/>
              <a:t>使用 </a:t>
            </a:r>
            <a:r>
              <a:rPr lang="en-US" altLang="zh-TW" dirty="0"/>
              <a:t>"</a:t>
            </a:r>
            <a:r>
              <a:rPr lang="zh-TW" altLang="en-US" dirty="0"/>
              <a:t> </a:t>
            </a:r>
            <a:r>
              <a:rPr lang="en-US" altLang="zh-TW" dirty="0">
                <a:solidFill>
                  <a:srgbClr val="FF0000"/>
                </a:solidFill>
              </a:rPr>
              <a:t>.</a:t>
            </a:r>
            <a:r>
              <a:rPr lang="en-US" altLang="zh-TW" dirty="0" err="1">
                <a:solidFill>
                  <a:srgbClr val="FF0000"/>
                </a:solidFill>
              </a:rPr>
              <a:t>imag</a:t>
            </a:r>
            <a:r>
              <a:rPr lang="zh-TW" altLang="en-US" dirty="0">
                <a:solidFill>
                  <a:srgbClr val="FF0000"/>
                </a:solidFill>
              </a:rPr>
              <a:t> </a:t>
            </a:r>
            <a:r>
              <a:rPr lang="en-US" altLang="zh-TW" dirty="0"/>
              <a:t>"</a:t>
            </a:r>
            <a:r>
              <a:rPr lang="zh-TW" altLang="en-US" dirty="0"/>
              <a:t>。</a:t>
            </a:r>
          </a:p>
        </p:txBody>
      </p:sp>
      <p:sp>
        <p:nvSpPr>
          <p:cNvPr id="9" name="標題 1">
            <a:extLst>
              <a:ext uri="{FF2B5EF4-FFF2-40B4-BE49-F238E27FC236}">
                <a16:creationId xmlns:a16="http://schemas.microsoft.com/office/drawing/2014/main" id="{753ADDB2-8F92-80B6-06A0-7401CDC53811}"/>
              </a:ext>
            </a:extLst>
          </p:cNvPr>
          <p:cNvSpPr>
            <a:spLocks noGrp="1"/>
          </p:cNvSpPr>
          <p:nvPr>
            <p:ph type="title"/>
          </p:nvPr>
        </p:nvSpPr>
        <p:spPr>
          <a:xfrm>
            <a:off x="801666" y="173767"/>
            <a:ext cx="11288733" cy="983200"/>
          </a:xfrm>
        </p:spPr>
        <p:txBody>
          <a:bodyPr>
            <a:normAutofit fontScale="90000"/>
          </a:bodyPr>
          <a:lstStyle/>
          <a:p>
            <a:r>
              <a:rPr lang="zh-TW" altLang="en-US" dirty="0"/>
              <a:t>變數宣告 </a:t>
            </a:r>
            <a:r>
              <a:rPr lang="en-US" altLang="zh-TW" dirty="0"/>
              <a:t>–</a:t>
            </a:r>
            <a:r>
              <a:rPr lang="zh-TW" altLang="en-US" dirty="0"/>
              <a:t> 數值變數 </a:t>
            </a:r>
            <a:r>
              <a:rPr lang="en-US" altLang="zh-TW" dirty="0"/>
              <a:t>(</a:t>
            </a:r>
            <a:r>
              <a:rPr lang="zh-TW" altLang="en-US" dirty="0"/>
              <a:t> </a:t>
            </a:r>
            <a:r>
              <a:rPr lang="en-US" altLang="zh-TW" dirty="0"/>
              <a:t>Boolean, int, float, complex )</a:t>
            </a:r>
            <a:endParaRPr lang="zh-TW" altLang="en-US" dirty="0"/>
          </a:p>
        </p:txBody>
      </p:sp>
      <p:pic>
        <p:nvPicPr>
          <p:cNvPr id="14" name="圖片 13">
            <a:extLst>
              <a:ext uri="{FF2B5EF4-FFF2-40B4-BE49-F238E27FC236}">
                <a16:creationId xmlns:a16="http://schemas.microsoft.com/office/drawing/2014/main" id="{08DDCE57-36FE-1CC3-6A20-675C601FD1D1}"/>
              </a:ext>
            </a:extLst>
          </p:cNvPr>
          <p:cNvPicPr>
            <a:picLocks noChangeAspect="1"/>
          </p:cNvPicPr>
          <p:nvPr/>
        </p:nvPicPr>
        <p:blipFill>
          <a:blip r:embed="rId2"/>
          <a:stretch>
            <a:fillRect/>
          </a:stretch>
        </p:blipFill>
        <p:spPr>
          <a:xfrm>
            <a:off x="907600" y="4177091"/>
            <a:ext cx="10588400" cy="2085509"/>
          </a:xfrm>
          <a:prstGeom prst="rect">
            <a:avLst/>
          </a:prstGeom>
        </p:spPr>
      </p:pic>
    </p:spTree>
    <p:extLst>
      <p:ext uri="{BB962C8B-B14F-4D97-AF65-F5344CB8AC3E}">
        <p14:creationId xmlns:p14="http://schemas.microsoft.com/office/powerpoint/2010/main" val="234319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endParaRPr lang="en-US" altLang="zh-TW" dirty="0"/>
          </a:p>
          <a:p>
            <a:endParaRPr lang="en-US" altLang="zh-TW" dirty="0"/>
          </a:p>
          <a:p>
            <a:r>
              <a:rPr lang="zh-TW" altLang="en-US" dirty="0"/>
              <a:t>宣告字串，用單引號或雙引號包著。</a:t>
            </a:r>
            <a:endParaRPr lang="en-US" altLang="zh-TW" dirty="0"/>
          </a:p>
        </p:txBody>
      </p:sp>
      <p:sp>
        <p:nvSpPr>
          <p:cNvPr id="5" name="Google Shape;625;p88">
            <a:extLst>
              <a:ext uri="{FF2B5EF4-FFF2-40B4-BE49-F238E27FC236}">
                <a16:creationId xmlns:a16="http://schemas.microsoft.com/office/drawing/2014/main" id="{8D9EC0B2-C629-C8FC-500C-CA6160B417DA}"/>
              </a:ext>
            </a:extLst>
          </p:cNvPr>
          <p:cNvSpPr/>
          <p:nvPr/>
        </p:nvSpPr>
        <p:spPr>
          <a:xfrm>
            <a:off x="907600"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type ( )		# </a:t>
            </a:r>
            <a:r>
              <a:rPr lang="zh-TW" altLang="en-US" sz="2400" b="1" dirty="0">
                <a:solidFill>
                  <a:schemeClr val="dk1"/>
                </a:solidFill>
              </a:rPr>
              <a:t>變數的型態</a:t>
            </a:r>
            <a:endParaRPr sz="2400" b="1" dirty="0">
              <a:solidFill>
                <a:schemeClr val="dk1"/>
              </a:solidFill>
            </a:endParaRPr>
          </a:p>
        </p:txBody>
      </p:sp>
      <p:pic>
        <p:nvPicPr>
          <p:cNvPr id="11" name="圖片 10">
            <a:extLst>
              <a:ext uri="{FF2B5EF4-FFF2-40B4-BE49-F238E27FC236}">
                <a16:creationId xmlns:a16="http://schemas.microsoft.com/office/drawing/2014/main" id="{10AF1CA2-81B9-7094-949D-05E55C011A18}"/>
              </a:ext>
            </a:extLst>
          </p:cNvPr>
          <p:cNvPicPr>
            <a:picLocks noChangeAspect="1"/>
          </p:cNvPicPr>
          <p:nvPr/>
        </p:nvPicPr>
        <p:blipFill>
          <a:blip r:embed="rId2"/>
          <a:stretch>
            <a:fillRect/>
          </a:stretch>
        </p:blipFill>
        <p:spPr>
          <a:xfrm>
            <a:off x="907600" y="3429000"/>
            <a:ext cx="10588400" cy="2833599"/>
          </a:xfrm>
          <a:prstGeom prst="rect">
            <a:avLst/>
          </a:prstGeom>
        </p:spPr>
      </p:pic>
    </p:spTree>
    <p:extLst>
      <p:ext uri="{BB962C8B-B14F-4D97-AF65-F5344CB8AC3E}">
        <p14:creationId xmlns:p14="http://schemas.microsoft.com/office/powerpoint/2010/main" val="3322761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4474C6-8433-4CD6-61B9-E3C14D08675C}"/>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DF66FA02-6C91-D10A-5907-D84BE7241156}"/>
              </a:ext>
            </a:extLst>
          </p:cNvPr>
          <p:cNvSpPr>
            <a:spLocks noGrp="1"/>
          </p:cNvSpPr>
          <p:nvPr>
            <p:ph type="body" idx="1"/>
          </p:nvPr>
        </p:nvSpPr>
        <p:spPr/>
        <p:txBody>
          <a:bodyPr/>
          <a:lstStyle/>
          <a:p>
            <a:r>
              <a:rPr lang="zh-TW" altLang="en-US" dirty="0"/>
              <a:t>使用中括號 </a:t>
            </a:r>
            <a:r>
              <a:rPr lang="en-US" altLang="zh-TW" dirty="0"/>
              <a:t>"</a:t>
            </a:r>
            <a:r>
              <a:rPr lang="zh-TW" altLang="en-US" dirty="0"/>
              <a:t> </a:t>
            </a:r>
            <a:r>
              <a:rPr lang="en-US" altLang="zh-TW" dirty="0"/>
              <a:t>[</a:t>
            </a:r>
            <a:r>
              <a:rPr lang="zh-TW" altLang="en-US" dirty="0"/>
              <a:t> </a:t>
            </a:r>
            <a:r>
              <a:rPr lang="en-US" altLang="zh-TW" dirty="0"/>
              <a:t>]</a:t>
            </a:r>
            <a:r>
              <a:rPr lang="zh-TW" altLang="en-US" dirty="0"/>
              <a:t> </a:t>
            </a:r>
            <a:r>
              <a:rPr lang="en-US" altLang="zh-TW" dirty="0"/>
              <a:t>"</a:t>
            </a:r>
            <a:r>
              <a:rPr lang="zh-TW" altLang="en-US" dirty="0"/>
              <a:t> 表示要印出第幾個 </a:t>
            </a:r>
            <a:r>
              <a:rPr lang="en-US" altLang="zh-TW" dirty="0"/>
              <a:t>index</a:t>
            </a:r>
            <a:r>
              <a:rPr lang="zh-TW" altLang="en-US" dirty="0"/>
              <a:t>。</a:t>
            </a:r>
            <a:endParaRPr lang="en-US" altLang="zh-TW" dirty="0"/>
          </a:p>
          <a:p>
            <a:pPr marL="101598" indent="0">
              <a:buNone/>
            </a:pPr>
            <a:endParaRPr lang="en-US" altLang="zh-TW" dirty="0"/>
          </a:p>
          <a:p>
            <a:pPr lvl="1">
              <a:buFont typeface="Wingdings" panose="05000000000000000000" pitchFamily="2" charset="2"/>
              <a:buChar char="Ø"/>
            </a:pPr>
            <a:r>
              <a:rPr lang="zh-TW" altLang="en-US" dirty="0"/>
              <a:t>印出 </a:t>
            </a:r>
            <a:r>
              <a:rPr lang="en-US" altLang="zh-TW" dirty="0"/>
              <a:t>S </a:t>
            </a:r>
            <a:r>
              <a:rPr lang="zh-TW" altLang="en-US" dirty="0"/>
              <a:t>中 </a:t>
            </a:r>
            <a:r>
              <a:rPr lang="en-US" altLang="zh-TW" dirty="0"/>
              <a:t>index </a:t>
            </a:r>
            <a:r>
              <a:rPr lang="zh-TW" altLang="en-US" dirty="0"/>
              <a:t>為 </a:t>
            </a:r>
            <a:r>
              <a:rPr lang="en-US" altLang="zh-TW" dirty="0"/>
              <a:t>3</a:t>
            </a:r>
            <a:r>
              <a:rPr lang="zh-TW" altLang="en-US" dirty="0"/>
              <a:t>的字元 </a:t>
            </a:r>
            <a:r>
              <a:rPr lang="en-US" altLang="zh-TW" dirty="0"/>
              <a:t>(</a:t>
            </a:r>
            <a:r>
              <a:rPr lang="zh-TW" altLang="en-US" dirty="0"/>
              <a:t> 第一個是 </a:t>
            </a:r>
            <a:r>
              <a:rPr lang="en-US" altLang="zh-TW" dirty="0"/>
              <a:t>index 0</a:t>
            </a:r>
            <a:r>
              <a:rPr lang="zh-TW" altLang="en-US" dirty="0"/>
              <a:t> </a:t>
            </a:r>
            <a:r>
              <a:rPr lang="en-US" altLang="zh-TW" dirty="0"/>
              <a:t>)</a:t>
            </a:r>
            <a:r>
              <a:rPr lang="zh-TW" altLang="en-US" dirty="0"/>
              <a:t>。</a:t>
            </a:r>
            <a:endParaRPr lang="en-US" altLang="zh-TW" dirty="0"/>
          </a:p>
        </p:txBody>
      </p:sp>
      <p:pic>
        <p:nvPicPr>
          <p:cNvPr id="12" name="圖片 11">
            <a:extLst>
              <a:ext uri="{FF2B5EF4-FFF2-40B4-BE49-F238E27FC236}">
                <a16:creationId xmlns:a16="http://schemas.microsoft.com/office/drawing/2014/main" id="{009C321F-2119-2D42-688B-58E925D7A19C}"/>
              </a:ext>
            </a:extLst>
          </p:cNvPr>
          <p:cNvPicPr>
            <a:picLocks noChangeAspect="1"/>
          </p:cNvPicPr>
          <p:nvPr/>
        </p:nvPicPr>
        <p:blipFill>
          <a:blip r:embed="rId2"/>
          <a:stretch>
            <a:fillRect/>
          </a:stretch>
        </p:blipFill>
        <p:spPr>
          <a:xfrm>
            <a:off x="2274226" y="3425948"/>
            <a:ext cx="7643547" cy="2836652"/>
          </a:xfrm>
          <a:prstGeom prst="rect">
            <a:avLst/>
          </a:prstGeom>
        </p:spPr>
      </p:pic>
    </p:spTree>
    <p:extLst>
      <p:ext uri="{BB962C8B-B14F-4D97-AF65-F5344CB8AC3E}">
        <p14:creationId xmlns:p14="http://schemas.microsoft.com/office/powerpoint/2010/main" val="1667411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4474C6-8433-4CD6-61B9-E3C14D08675C}"/>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DF66FA02-6C91-D10A-5907-D84BE7241156}"/>
              </a:ext>
            </a:extLst>
          </p:cNvPr>
          <p:cNvSpPr>
            <a:spLocks noGrp="1"/>
          </p:cNvSpPr>
          <p:nvPr>
            <p:ph type="body" idx="1"/>
          </p:nvPr>
        </p:nvSpPr>
        <p:spPr/>
        <p:txBody>
          <a:bodyPr/>
          <a:lstStyle/>
          <a:p>
            <a:r>
              <a:rPr lang="zh-TW" altLang="en-US" dirty="0"/>
              <a:t>使用中括號 </a:t>
            </a:r>
            <a:r>
              <a:rPr lang="en-US" altLang="zh-TW" dirty="0"/>
              <a:t>"</a:t>
            </a:r>
            <a:r>
              <a:rPr lang="zh-TW" altLang="en-US" dirty="0"/>
              <a:t> </a:t>
            </a:r>
            <a:r>
              <a:rPr lang="en-US" altLang="zh-TW" dirty="0"/>
              <a:t>[</a:t>
            </a:r>
            <a:r>
              <a:rPr lang="zh-TW" altLang="en-US" dirty="0"/>
              <a:t> </a:t>
            </a:r>
            <a:r>
              <a:rPr lang="en-US" altLang="zh-TW" dirty="0"/>
              <a:t>]</a:t>
            </a:r>
            <a:r>
              <a:rPr lang="zh-TW" altLang="en-US" dirty="0"/>
              <a:t> </a:t>
            </a:r>
            <a:r>
              <a:rPr lang="en-US" altLang="zh-TW" dirty="0"/>
              <a:t>"</a:t>
            </a:r>
            <a:r>
              <a:rPr lang="zh-TW" altLang="en-US" dirty="0"/>
              <a:t> 表示要印出第幾個 </a:t>
            </a:r>
            <a:r>
              <a:rPr lang="en-US" altLang="zh-TW" dirty="0"/>
              <a:t>index</a:t>
            </a:r>
            <a:r>
              <a:rPr lang="zh-TW" altLang="en-US" dirty="0"/>
              <a:t>。</a:t>
            </a:r>
            <a:endParaRPr lang="en-US" altLang="zh-TW" dirty="0"/>
          </a:p>
          <a:p>
            <a:pPr marL="101598" indent="0">
              <a:buNone/>
            </a:pPr>
            <a:endParaRPr lang="en-US" altLang="zh-TW" dirty="0"/>
          </a:p>
          <a:p>
            <a:pPr lvl="1">
              <a:buFont typeface="Wingdings" panose="05000000000000000000" pitchFamily="2" charset="2"/>
              <a:buChar char="Ø"/>
            </a:pPr>
            <a:r>
              <a:rPr lang="zh-TW" altLang="en-US" dirty="0"/>
              <a:t>負數 </a:t>
            </a:r>
            <a:r>
              <a:rPr lang="en-US" altLang="zh-TW" dirty="0"/>
              <a:t>index</a:t>
            </a:r>
            <a:r>
              <a:rPr lang="zh-TW" altLang="en-US" dirty="0"/>
              <a:t>，為從右邊往左數 </a:t>
            </a:r>
            <a:r>
              <a:rPr lang="en-US" altLang="zh-TW" dirty="0"/>
              <a:t>( -1 </a:t>
            </a:r>
            <a:r>
              <a:rPr lang="zh-TW" altLang="en-US" dirty="0"/>
              <a:t>開始 </a:t>
            </a:r>
            <a:r>
              <a:rPr lang="en-US" altLang="zh-TW" dirty="0"/>
              <a:t>)</a:t>
            </a:r>
            <a:r>
              <a:rPr lang="zh-TW" altLang="en-US" dirty="0"/>
              <a:t>。</a:t>
            </a:r>
            <a:endParaRPr lang="en-US" altLang="zh-TW" dirty="0"/>
          </a:p>
          <a:p>
            <a:pPr lvl="1">
              <a:buFont typeface="Wingdings" panose="05000000000000000000" pitchFamily="2" charset="2"/>
              <a:buChar char="Ø"/>
            </a:pPr>
            <a:endParaRPr lang="en-US" altLang="zh-TW" dirty="0"/>
          </a:p>
        </p:txBody>
      </p:sp>
      <p:pic>
        <p:nvPicPr>
          <p:cNvPr id="15" name="圖片 14">
            <a:extLst>
              <a:ext uri="{FF2B5EF4-FFF2-40B4-BE49-F238E27FC236}">
                <a16:creationId xmlns:a16="http://schemas.microsoft.com/office/drawing/2014/main" id="{D4410FAE-B23C-B577-B9B1-AA36219A2E67}"/>
              </a:ext>
            </a:extLst>
          </p:cNvPr>
          <p:cNvPicPr>
            <a:picLocks noChangeAspect="1"/>
          </p:cNvPicPr>
          <p:nvPr/>
        </p:nvPicPr>
        <p:blipFill>
          <a:blip r:embed="rId2"/>
          <a:stretch>
            <a:fillRect/>
          </a:stretch>
        </p:blipFill>
        <p:spPr>
          <a:xfrm>
            <a:off x="2274226" y="3425948"/>
            <a:ext cx="7643547" cy="2837692"/>
          </a:xfrm>
          <a:prstGeom prst="rect">
            <a:avLst/>
          </a:prstGeom>
        </p:spPr>
      </p:pic>
    </p:spTree>
    <p:extLst>
      <p:ext uri="{BB962C8B-B14F-4D97-AF65-F5344CB8AC3E}">
        <p14:creationId xmlns:p14="http://schemas.microsoft.com/office/powerpoint/2010/main" val="281456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47193C-0050-1EEC-FB2C-5A1AF86F69C5}"/>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BA0D4C59-0A55-B591-E93A-8EDCD9357325}"/>
              </a:ext>
            </a:extLst>
          </p:cNvPr>
          <p:cNvSpPr>
            <a:spLocks noGrp="1"/>
          </p:cNvSpPr>
          <p:nvPr>
            <p:ph type="body" idx="1"/>
          </p:nvPr>
        </p:nvSpPr>
        <p:spPr/>
        <p:txBody>
          <a:bodyPr/>
          <a:lstStyle/>
          <a:p>
            <a:r>
              <a:rPr lang="zh-TW" altLang="en-US" dirty="0"/>
              <a:t>冒號 </a:t>
            </a:r>
            <a:r>
              <a:rPr lang="en-US" altLang="zh-TW" dirty="0"/>
              <a:t>"</a:t>
            </a:r>
            <a:r>
              <a:rPr lang="zh-TW" altLang="en-US" dirty="0"/>
              <a:t>：</a:t>
            </a:r>
            <a:r>
              <a:rPr lang="en-US" altLang="zh-TW" dirty="0"/>
              <a:t>"</a:t>
            </a:r>
            <a:r>
              <a:rPr lang="zh-TW" altLang="en-US" dirty="0"/>
              <a:t> 用來定義步長、分段。</a:t>
            </a:r>
            <a:endParaRPr lang="en-US" altLang="zh-TW" dirty="0"/>
          </a:p>
          <a:p>
            <a:endParaRPr lang="en-US" altLang="zh-TW" dirty="0"/>
          </a:p>
          <a:p>
            <a:pPr lvl="1">
              <a:buFont typeface="Wingdings" panose="05000000000000000000" pitchFamily="2" charset="2"/>
              <a:buChar char="Ø"/>
            </a:pPr>
            <a:r>
              <a:rPr lang="zh-TW" altLang="en-US" dirty="0"/>
              <a:t>前面放起始 </a:t>
            </a:r>
            <a:r>
              <a:rPr lang="en-US" altLang="zh-TW" dirty="0"/>
              <a:t>index</a:t>
            </a:r>
            <a:r>
              <a:rPr lang="zh-TW" altLang="en-US" dirty="0"/>
              <a:t>，後面放結束 </a:t>
            </a:r>
            <a:r>
              <a:rPr lang="en-US" altLang="zh-TW" dirty="0"/>
              <a:t>(</a:t>
            </a:r>
            <a:r>
              <a:rPr lang="zh-TW" altLang="en-US" dirty="0"/>
              <a:t> 不含 </a:t>
            </a:r>
            <a:r>
              <a:rPr lang="en-US" altLang="zh-TW" dirty="0"/>
              <a:t>)</a:t>
            </a:r>
            <a:r>
              <a:rPr lang="zh-TW" altLang="en-US" dirty="0"/>
              <a:t> </a:t>
            </a:r>
            <a:r>
              <a:rPr lang="en-US" altLang="zh-TW" dirty="0"/>
              <a:t> index</a:t>
            </a:r>
            <a:r>
              <a:rPr lang="zh-TW" altLang="en-US" dirty="0"/>
              <a:t>。</a:t>
            </a:r>
            <a:endParaRPr lang="en-US" altLang="zh-TW" dirty="0"/>
          </a:p>
          <a:p>
            <a:pPr marL="745049" lvl="1" indent="0">
              <a:buNone/>
            </a:pPr>
            <a:r>
              <a:rPr lang="zh-TW" altLang="en-US" dirty="0">
                <a:solidFill>
                  <a:schemeClr val="accent1"/>
                </a:solidFill>
              </a:rPr>
              <a:t>→ </a:t>
            </a:r>
            <a:r>
              <a:rPr lang="en-US" altLang="zh-TW" dirty="0">
                <a:solidFill>
                  <a:schemeClr val="accent1"/>
                </a:solidFill>
              </a:rPr>
              <a:t>string [ start : end ]</a:t>
            </a:r>
          </a:p>
          <a:p>
            <a:pPr lvl="1">
              <a:buFont typeface="Wingdings" panose="05000000000000000000" pitchFamily="2" charset="2"/>
              <a:buChar char="Ø"/>
            </a:pPr>
            <a:endParaRPr lang="en-US" altLang="zh-TW" dirty="0">
              <a:solidFill>
                <a:schemeClr val="accent1"/>
              </a:solidFill>
            </a:endParaRPr>
          </a:p>
          <a:p>
            <a:pPr lvl="1">
              <a:buFont typeface="Wingdings" panose="05000000000000000000" pitchFamily="2" charset="2"/>
              <a:buChar char="Ø"/>
            </a:pPr>
            <a:r>
              <a:rPr lang="zh-TW" altLang="en-US" dirty="0"/>
              <a:t>若表示從頭開始，前面起始可省略。</a:t>
            </a:r>
            <a:r>
              <a:rPr lang="zh-TW" altLang="en-US" dirty="0">
                <a:solidFill>
                  <a:schemeClr val="accent1"/>
                </a:solidFill>
              </a:rPr>
              <a:t>→ </a:t>
            </a:r>
            <a:r>
              <a:rPr lang="en-US" altLang="zh-TW" dirty="0">
                <a:solidFill>
                  <a:schemeClr val="accent1"/>
                </a:solidFill>
              </a:rPr>
              <a:t>string [ : end ]</a:t>
            </a:r>
          </a:p>
          <a:p>
            <a:pPr lvl="1">
              <a:buFont typeface="Wingdings" panose="05000000000000000000" pitchFamily="2" charset="2"/>
              <a:buChar char="Ø"/>
            </a:pPr>
            <a:endParaRPr lang="en-US" altLang="zh-TW" dirty="0">
              <a:solidFill>
                <a:schemeClr val="accent1"/>
              </a:solidFill>
            </a:endParaRPr>
          </a:p>
          <a:p>
            <a:pPr lvl="1">
              <a:buFont typeface="Wingdings" panose="05000000000000000000" pitchFamily="2" charset="2"/>
              <a:buChar char="Ø"/>
            </a:pPr>
            <a:r>
              <a:rPr lang="zh-TW" altLang="en-US" dirty="0"/>
              <a:t>反之，若至結尾，最後結束可省略。</a:t>
            </a:r>
            <a:r>
              <a:rPr lang="zh-TW" altLang="en-US" dirty="0">
                <a:solidFill>
                  <a:schemeClr val="accent1"/>
                </a:solidFill>
              </a:rPr>
              <a:t>→ </a:t>
            </a:r>
            <a:r>
              <a:rPr lang="en-US" altLang="zh-TW" dirty="0">
                <a:solidFill>
                  <a:schemeClr val="accent1"/>
                </a:solidFill>
              </a:rPr>
              <a:t>string [ start : ]</a:t>
            </a:r>
          </a:p>
          <a:p>
            <a:pPr lvl="1">
              <a:buFont typeface="Wingdings" panose="05000000000000000000" pitchFamily="2" charset="2"/>
              <a:buChar char="Ø"/>
            </a:pPr>
            <a:endParaRPr lang="en-US" altLang="zh-TW" dirty="0"/>
          </a:p>
          <a:p>
            <a:pPr lvl="1">
              <a:buFont typeface="Wingdings" panose="05000000000000000000" pitchFamily="2" charset="2"/>
              <a:buChar char="Ø"/>
            </a:pPr>
            <a:endParaRPr lang="en-US" altLang="zh-TW" dirty="0"/>
          </a:p>
          <a:p>
            <a:pPr marL="533400" lvl="1" indent="0">
              <a:buNone/>
            </a:pPr>
            <a:endParaRPr lang="en-US" altLang="zh-TW" dirty="0"/>
          </a:p>
        </p:txBody>
      </p:sp>
    </p:spTree>
    <p:extLst>
      <p:ext uri="{BB962C8B-B14F-4D97-AF65-F5344CB8AC3E}">
        <p14:creationId xmlns:p14="http://schemas.microsoft.com/office/powerpoint/2010/main" val="324144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87CB1A-D1C3-7CE0-588A-EB2A9B8BA68F}"/>
              </a:ext>
            </a:extLst>
          </p:cNvPr>
          <p:cNvSpPr>
            <a:spLocks noGrp="1"/>
          </p:cNvSpPr>
          <p:nvPr>
            <p:ph type="title"/>
          </p:nvPr>
        </p:nvSpPr>
        <p:spPr/>
        <p:txBody>
          <a:bodyPr/>
          <a:lstStyle/>
          <a:p>
            <a:pPr algn="ctr"/>
            <a:br>
              <a:rPr lang="en-US" altLang="zh-TW" dirty="0"/>
            </a:br>
            <a:r>
              <a:rPr lang="zh-TW" altLang="en-US" dirty="0"/>
              <a:t>課程內容</a:t>
            </a:r>
          </a:p>
        </p:txBody>
      </p:sp>
      <p:sp>
        <p:nvSpPr>
          <p:cNvPr id="3" name="副標題 2">
            <a:extLst>
              <a:ext uri="{FF2B5EF4-FFF2-40B4-BE49-F238E27FC236}">
                <a16:creationId xmlns:a16="http://schemas.microsoft.com/office/drawing/2014/main" id="{61B83B68-9543-4F0A-04E5-C8A3319B8CAE}"/>
              </a:ext>
            </a:extLst>
          </p:cNvPr>
          <p:cNvSpPr>
            <a:spLocks noGrp="1"/>
          </p:cNvSpPr>
          <p:nvPr>
            <p:ph type="subTitle" idx="1"/>
          </p:nvPr>
        </p:nvSpPr>
        <p:spPr/>
        <p:txBody>
          <a:bodyPr/>
          <a:lstStyle/>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r>
              <a:rPr lang="zh-TW" altLang="en-US" dirty="0"/>
              <a:t>基本輸入及輸出 </a:t>
            </a:r>
            <a:r>
              <a:rPr lang="en-US" altLang="zh-TW" dirty="0"/>
              <a:t>- IO and comment</a:t>
            </a:r>
            <a:endParaRPr lang="zh-TW" altLang="en-US" dirty="0"/>
          </a:p>
          <a:p>
            <a:endParaRPr lang="zh-TW" altLang="en-US" dirty="0"/>
          </a:p>
        </p:txBody>
      </p:sp>
      <p:sp>
        <p:nvSpPr>
          <p:cNvPr id="4" name="文字版面配置區 3">
            <a:extLst>
              <a:ext uri="{FF2B5EF4-FFF2-40B4-BE49-F238E27FC236}">
                <a16:creationId xmlns:a16="http://schemas.microsoft.com/office/drawing/2014/main" id="{09484DD6-4A6E-6997-D265-630752F54F6E}"/>
              </a:ext>
            </a:extLst>
          </p:cNvPr>
          <p:cNvSpPr>
            <a:spLocks noGrp="1"/>
          </p:cNvSpPr>
          <p:nvPr>
            <p:ph type="body" idx="2"/>
          </p:nvPr>
        </p:nvSpPr>
        <p:spPr/>
        <p:txBody>
          <a:bodyPr/>
          <a:lstStyle/>
          <a:p>
            <a:pPr marL="609585" indent="-507987"/>
            <a:endParaRPr lang="en-US" altLang="zh-TW" dirty="0"/>
          </a:p>
          <a:p>
            <a:pPr marL="609585" indent="-507987"/>
            <a:endParaRPr lang="en-US" altLang="zh-TW" dirty="0"/>
          </a:p>
          <a:p>
            <a:pPr marL="609585" indent="-507987"/>
            <a:endParaRPr lang="en-US" altLang="zh-TW" dirty="0"/>
          </a:p>
          <a:p>
            <a:pPr marL="609585" indent="-507987"/>
            <a:endParaRPr lang="en-US" altLang="zh-TW" dirty="0"/>
          </a:p>
          <a:p>
            <a:pPr marL="609585" indent="-507987"/>
            <a:endParaRPr lang="en-US" altLang="zh-TW" dirty="0"/>
          </a:p>
          <a:p>
            <a:pPr marL="609585" indent="-507987"/>
            <a:r>
              <a:rPr lang="en-US" altLang="zh-TW" dirty="0"/>
              <a:t>Input Output and Comment</a:t>
            </a:r>
          </a:p>
          <a:p>
            <a:pPr marL="609585" indent="-507987"/>
            <a:r>
              <a:rPr lang="en-US" altLang="zh-TW" dirty="0"/>
              <a:t>Data Type</a:t>
            </a:r>
          </a:p>
          <a:p>
            <a:pPr marL="609585" indent="-507987"/>
            <a:r>
              <a:rPr lang="en-US" altLang="zh-TW" dirty="0"/>
              <a:t>Containers</a:t>
            </a:r>
          </a:p>
        </p:txBody>
      </p:sp>
    </p:spTree>
    <p:extLst>
      <p:ext uri="{BB962C8B-B14F-4D97-AF65-F5344CB8AC3E}">
        <p14:creationId xmlns:p14="http://schemas.microsoft.com/office/powerpoint/2010/main" val="3953519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D1C8B9-C6BC-89DA-233A-0840C2970653}"/>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016FD0CC-4D83-7EB9-17B7-BB9609B61CEA}"/>
              </a:ext>
            </a:extLst>
          </p:cNvPr>
          <p:cNvSpPr>
            <a:spLocks noGrp="1"/>
          </p:cNvSpPr>
          <p:nvPr>
            <p:ph type="body" idx="1"/>
          </p:nvPr>
        </p:nvSpPr>
        <p:spPr/>
        <p:txBody>
          <a:bodyPr/>
          <a:lstStyle/>
          <a:p>
            <a:r>
              <a:rPr lang="zh-TW" altLang="en-US" dirty="0"/>
              <a:t>冒號 </a:t>
            </a:r>
            <a:r>
              <a:rPr lang="en-US" altLang="zh-TW" dirty="0"/>
              <a:t>"</a:t>
            </a:r>
            <a:r>
              <a:rPr lang="zh-TW" altLang="en-US" dirty="0"/>
              <a:t>：</a:t>
            </a:r>
            <a:r>
              <a:rPr lang="en-US" altLang="zh-TW" dirty="0"/>
              <a:t>"</a:t>
            </a:r>
            <a:r>
              <a:rPr lang="zh-TW" altLang="en-US" dirty="0"/>
              <a:t> 用來定義步長、分段。</a:t>
            </a:r>
            <a:endParaRPr lang="en-US" altLang="zh-TW" dirty="0"/>
          </a:p>
          <a:p>
            <a:endParaRPr lang="en-US" altLang="zh-TW" dirty="0"/>
          </a:p>
          <a:p>
            <a:pPr lvl="1">
              <a:buFont typeface="Wingdings" panose="05000000000000000000" pitchFamily="2" charset="2"/>
              <a:buChar char="Ø"/>
            </a:pPr>
            <a:r>
              <a:rPr lang="zh-TW" altLang="en-US" dirty="0"/>
              <a:t>印出 </a:t>
            </a:r>
            <a:r>
              <a:rPr lang="en-US" altLang="zh-TW" dirty="0"/>
              <a:t>S </a:t>
            </a:r>
            <a:r>
              <a:rPr lang="zh-TW" altLang="en-US" dirty="0"/>
              <a:t>中 </a:t>
            </a:r>
            <a:r>
              <a:rPr lang="en-US" altLang="zh-TW" dirty="0"/>
              <a:t>index </a:t>
            </a:r>
            <a:r>
              <a:rPr lang="zh-TW" altLang="en-US" dirty="0"/>
              <a:t>由 </a:t>
            </a:r>
            <a:r>
              <a:rPr lang="en-US" altLang="zh-TW" dirty="0">
                <a:solidFill>
                  <a:schemeClr val="accent1"/>
                </a:solidFill>
              </a:rPr>
              <a:t>3 </a:t>
            </a:r>
            <a:r>
              <a:rPr lang="zh-TW" altLang="en-US" dirty="0">
                <a:solidFill>
                  <a:schemeClr val="accent1"/>
                </a:solidFill>
              </a:rPr>
              <a:t>至 </a:t>
            </a:r>
            <a:r>
              <a:rPr lang="en-US" altLang="zh-TW" dirty="0">
                <a:solidFill>
                  <a:schemeClr val="accent1"/>
                </a:solidFill>
              </a:rPr>
              <a:t>6</a:t>
            </a:r>
            <a:r>
              <a:rPr lang="zh-TW" altLang="en-US" dirty="0">
                <a:solidFill>
                  <a:schemeClr val="accent1"/>
                </a:solidFill>
              </a:rPr>
              <a:t> </a:t>
            </a:r>
            <a:r>
              <a:rPr lang="en-US" altLang="zh-TW" dirty="0">
                <a:solidFill>
                  <a:schemeClr val="accent1"/>
                </a:solidFill>
              </a:rPr>
              <a:t>(</a:t>
            </a:r>
            <a:r>
              <a:rPr lang="zh-TW" altLang="en-US" dirty="0">
                <a:solidFill>
                  <a:schemeClr val="accent1"/>
                </a:solidFill>
              </a:rPr>
              <a:t> 不含 </a:t>
            </a:r>
            <a:r>
              <a:rPr lang="en-US" altLang="zh-TW" dirty="0">
                <a:solidFill>
                  <a:schemeClr val="accent1"/>
                </a:solidFill>
              </a:rPr>
              <a:t>)</a:t>
            </a:r>
            <a:r>
              <a:rPr lang="en-US" altLang="zh-TW" dirty="0"/>
              <a:t> </a:t>
            </a:r>
            <a:r>
              <a:rPr lang="zh-TW" altLang="en-US" dirty="0"/>
              <a:t>的子字串。</a:t>
            </a:r>
            <a:endParaRPr lang="en-US" altLang="zh-TW" dirty="0"/>
          </a:p>
          <a:p>
            <a:endParaRPr lang="zh-TW" altLang="en-US" dirty="0"/>
          </a:p>
        </p:txBody>
      </p:sp>
      <p:pic>
        <p:nvPicPr>
          <p:cNvPr id="12" name="圖片 11">
            <a:extLst>
              <a:ext uri="{FF2B5EF4-FFF2-40B4-BE49-F238E27FC236}">
                <a16:creationId xmlns:a16="http://schemas.microsoft.com/office/drawing/2014/main" id="{76F67B08-6F54-EE32-7536-D83B8F9702DC}"/>
              </a:ext>
            </a:extLst>
          </p:cNvPr>
          <p:cNvPicPr>
            <a:picLocks noChangeAspect="1"/>
          </p:cNvPicPr>
          <p:nvPr/>
        </p:nvPicPr>
        <p:blipFill>
          <a:blip r:embed="rId2"/>
          <a:stretch>
            <a:fillRect/>
          </a:stretch>
        </p:blipFill>
        <p:spPr>
          <a:xfrm>
            <a:off x="2364954" y="3428850"/>
            <a:ext cx="7673692" cy="2833750"/>
          </a:xfrm>
          <a:prstGeom prst="rect">
            <a:avLst/>
          </a:prstGeom>
        </p:spPr>
      </p:pic>
    </p:spTree>
    <p:extLst>
      <p:ext uri="{BB962C8B-B14F-4D97-AF65-F5344CB8AC3E}">
        <p14:creationId xmlns:p14="http://schemas.microsoft.com/office/powerpoint/2010/main" val="345029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D1C8B9-C6BC-89DA-233A-0840C2970653}"/>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016FD0CC-4D83-7EB9-17B7-BB9609B61CEA}"/>
              </a:ext>
            </a:extLst>
          </p:cNvPr>
          <p:cNvSpPr>
            <a:spLocks noGrp="1"/>
          </p:cNvSpPr>
          <p:nvPr>
            <p:ph type="body" idx="1"/>
          </p:nvPr>
        </p:nvSpPr>
        <p:spPr/>
        <p:txBody>
          <a:bodyPr/>
          <a:lstStyle/>
          <a:p>
            <a:r>
              <a:rPr lang="zh-TW" altLang="en-US" dirty="0"/>
              <a:t>冒號 </a:t>
            </a:r>
            <a:r>
              <a:rPr lang="en-US" altLang="zh-TW" dirty="0"/>
              <a:t>"</a:t>
            </a:r>
            <a:r>
              <a:rPr lang="zh-TW" altLang="en-US" dirty="0"/>
              <a:t>：</a:t>
            </a:r>
            <a:r>
              <a:rPr lang="en-US" altLang="zh-TW" dirty="0"/>
              <a:t>"</a:t>
            </a:r>
            <a:r>
              <a:rPr lang="zh-TW" altLang="en-US" dirty="0"/>
              <a:t> 用來定義步長、分段。</a:t>
            </a:r>
            <a:endParaRPr lang="en-US" altLang="zh-TW" dirty="0"/>
          </a:p>
          <a:p>
            <a:endParaRPr lang="en-US" altLang="zh-TW" dirty="0"/>
          </a:p>
          <a:p>
            <a:pPr lvl="1">
              <a:buFont typeface="Wingdings" panose="05000000000000000000" pitchFamily="2" charset="2"/>
              <a:buChar char="Ø"/>
            </a:pPr>
            <a:r>
              <a:rPr lang="zh-TW" altLang="en-US" dirty="0"/>
              <a:t>印出 </a:t>
            </a:r>
            <a:r>
              <a:rPr lang="en-US" altLang="zh-TW" dirty="0"/>
              <a:t>S </a:t>
            </a:r>
            <a:r>
              <a:rPr lang="zh-TW" altLang="en-US" dirty="0"/>
              <a:t>中 </a:t>
            </a:r>
            <a:r>
              <a:rPr lang="en-US" altLang="zh-TW" dirty="0"/>
              <a:t>index </a:t>
            </a:r>
            <a:r>
              <a:rPr lang="zh-TW" altLang="en-US" dirty="0"/>
              <a:t>由 </a:t>
            </a:r>
            <a:r>
              <a:rPr lang="en-US" altLang="zh-TW" dirty="0">
                <a:solidFill>
                  <a:schemeClr val="accent1"/>
                </a:solidFill>
              </a:rPr>
              <a:t>3 </a:t>
            </a:r>
            <a:r>
              <a:rPr lang="zh-TW" altLang="en-US" dirty="0">
                <a:solidFill>
                  <a:schemeClr val="accent1"/>
                </a:solidFill>
              </a:rPr>
              <a:t>至 最後 </a:t>
            </a:r>
            <a:r>
              <a:rPr lang="zh-TW" altLang="en-US" dirty="0"/>
              <a:t>的子字串；印出 </a:t>
            </a:r>
            <a:r>
              <a:rPr lang="en-US" altLang="zh-TW" dirty="0"/>
              <a:t>S </a:t>
            </a:r>
            <a:r>
              <a:rPr lang="zh-TW" altLang="en-US" dirty="0"/>
              <a:t>中 </a:t>
            </a:r>
            <a:r>
              <a:rPr lang="en-US" altLang="zh-TW" dirty="0"/>
              <a:t>index </a:t>
            </a:r>
            <a:r>
              <a:rPr lang="zh-TW" altLang="en-US" dirty="0"/>
              <a:t>由起始至 </a:t>
            </a:r>
            <a:r>
              <a:rPr lang="en-US" altLang="zh-TW" dirty="0"/>
              <a:t>6</a:t>
            </a:r>
            <a:r>
              <a:rPr lang="zh-TW" altLang="en-US" dirty="0"/>
              <a:t> </a:t>
            </a:r>
            <a:r>
              <a:rPr lang="en-US" altLang="zh-TW" dirty="0"/>
              <a:t>(</a:t>
            </a:r>
            <a:r>
              <a:rPr lang="zh-TW" altLang="en-US" dirty="0"/>
              <a:t> 不含 </a:t>
            </a:r>
            <a:r>
              <a:rPr lang="en-US" altLang="zh-TW" dirty="0"/>
              <a:t>)</a:t>
            </a:r>
            <a:r>
              <a:rPr lang="zh-TW" altLang="en-US" dirty="0"/>
              <a:t> 的子字串。</a:t>
            </a:r>
          </a:p>
        </p:txBody>
      </p:sp>
      <p:pic>
        <p:nvPicPr>
          <p:cNvPr id="13" name="圖片 12">
            <a:extLst>
              <a:ext uri="{FF2B5EF4-FFF2-40B4-BE49-F238E27FC236}">
                <a16:creationId xmlns:a16="http://schemas.microsoft.com/office/drawing/2014/main" id="{F182A452-D34C-0B70-32F6-06273164E5E6}"/>
              </a:ext>
            </a:extLst>
          </p:cNvPr>
          <p:cNvPicPr>
            <a:picLocks noChangeAspect="1"/>
          </p:cNvPicPr>
          <p:nvPr/>
        </p:nvPicPr>
        <p:blipFill>
          <a:blip r:embed="rId2"/>
          <a:stretch>
            <a:fillRect/>
          </a:stretch>
        </p:blipFill>
        <p:spPr>
          <a:xfrm>
            <a:off x="2364954" y="3433031"/>
            <a:ext cx="7673692" cy="2829569"/>
          </a:xfrm>
          <a:prstGeom prst="rect">
            <a:avLst/>
          </a:prstGeom>
        </p:spPr>
      </p:pic>
    </p:spTree>
    <p:extLst>
      <p:ext uri="{BB962C8B-B14F-4D97-AF65-F5344CB8AC3E}">
        <p14:creationId xmlns:p14="http://schemas.microsoft.com/office/powerpoint/2010/main" val="200118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D1C8B9-C6BC-89DA-233A-0840C2970653}"/>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016FD0CC-4D83-7EB9-17B7-BB9609B61CEA}"/>
              </a:ext>
            </a:extLst>
          </p:cNvPr>
          <p:cNvSpPr>
            <a:spLocks noGrp="1"/>
          </p:cNvSpPr>
          <p:nvPr>
            <p:ph type="body" idx="1"/>
          </p:nvPr>
        </p:nvSpPr>
        <p:spPr/>
        <p:txBody>
          <a:bodyPr/>
          <a:lstStyle/>
          <a:p>
            <a:r>
              <a:rPr lang="zh-TW" altLang="en-US" dirty="0"/>
              <a:t>冒號 </a:t>
            </a:r>
            <a:r>
              <a:rPr lang="en-US" altLang="zh-TW" dirty="0"/>
              <a:t>"</a:t>
            </a:r>
            <a:r>
              <a:rPr lang="zh-TW" altLang="en-US" dirty="0"/>
              <a:t>：</a:t>
            </a:r>
            <a:r>
              <a:rPr lang="en-US" altLang="zh-TW" dirty="0"/>
              <a:t>"</a:t>
            </a:r>
            <a:r>
              <a:rPr lang="zh-TW" altLang="en-US" dirty="0"/>
              <a:t> 用來定義步長、分段。</a:t>
            </a:r>
            <a:endParaRPr lang="en-US" altLang="zh-TW" dirty="0"/>
          </a:p>
          <a:p>
            <a:endParaRPr lang="en-US" altLang="zh-TW" dirty="0"/>
          </a:p>
          <a:p>
            <a:pPr lvl="1">
              <a:buFont typeface="Wingdings" panose="05000000000000000000" pitchFamily="2" charset="2"/>
              <a:buChar char="Ø"/>
            </a:pPr>
            <a:r>
              <a:rPr lang="zh-TW" altLang="en-US" dirty="0"/>
              <a:t>印出 </a:t>
            </a:r>
            <a:r>
              <a:rPr lang="en-US" altLang="zh-TW" dirty="0"/>
              <a:t>S </a:t>
            </a:r>
            <a:r>
              <a:rPr lang="zh-TW" altLang="en-US" dirty="0"/>
              <a:t>中 </a:t>
            </a:r>
            <a:r>
              <a:rPr lang="en-US" altLang="zh-TW" dirty="0"/>
              <a:t>index </a:t>
            </a:r>
            <a:r>
              <a:rPr lang="zh-TW" altLang="en-US" dirty="0"/>
              <a:t>由 </a:t>
            </a:r>
            <a:r>
              <a:rPr lang="zh-TW" altLang="en-US" dirty="0">
                <a:solidFill>
                  <a:schemeClr val="accent1"/>
                </a:solidFill>
              </a:rPr>
              <a:t>起始 至 </a:t>
            </a:r>
            <a:r>
              <a:rPr lang="en-US" altLang="zh-TW" dirty="0">
                <a:solidFill>
                  <a:schemeClr val="accent1"/>
                </a:solidFill>
              </a:rPr>
              <a:t>6</a:t>
            </a:r>
            <a:r>
              <a:rPr lang="zh-TW" altLang="en-US" dirty="0">
                <a:solidFill>
                  <a:schemeClr val="accent1"/>
                </a:solidFill>
              </a:rPr>
              <a:t> </a:t>
            </a:r>
            <a:r>
              <a:rPr lang="en-US" altLang="zh-TW" dirty="0">
                <a:solidFill>
                  <a:schemeClr val="accent1"/>
                </a:solidFill>
              </a:rPr>
              <a:t>(</a:t>
            </a:r>
            <a:r>
              <a:rPr lang="zh-TW" altLang="en-US" dirty="0">
                <a:solidFill>
                  <a:schemeClr val="accent1"/>
                </a:solidFill>
              </a:rPr>
              <a:t> 不含 </a:t>
            </a:r>
            <a:r>
              <a:rPr lang="en-US" altLang="zh-TW" dirty="0">
                <a:solidFill>
                  <a:schemeClr val="accent1"/>
                </a:solidFill>
              </a:rPr>
              <a:t>)</a:t>
            </a:r>
            <a:r>
              <a:rPr lang="zh-TW" altLang="en-US" dirty="0">
                <a:solidFill>
                  <a:schemeClr val="accent1"/>
                </a:solidFill>
              </a:rPr>
              <a:t> </a:t>
            </a:r>
            <a:r>
              <a:rPr lang="zh-TW" altLang="en-US" dirty="0"/>
              <a:t>的子字串。 前面放起始省略，後面放結束</a:t>
            </a:r>
            <a:r>
              <a:rPr lang="en-US" altLang="zh-TW" dirty="0"/>
              <a:t>(</a:t>
            </a:r>
            <a:r>
              <a:rPr lang="zh-TW" altLang="en-US" dirty="0"/>
              <a:t>不含</a:t>
            </a:r>
            <a:r>
              <a:rPr lang="en-US" altLang="zh-TW" dirty="0"/>
              <a:t>) index</a:t>
            </a:r>
            <a:r>
              <a:rPr lang="zh-TW" altLang="en-US" dirty="0"/>
              <a:t>。</a:t>
            </a:r>
            <a:endParaRPr lang="en-US" altLang="zh-TW" dirty="0"/>
          </a:p>
        </p:txBody>
      </p:sp>
      <p:pic>
        <p:nvPicPr>
          <p:cNvPr id="16" name="圖片 15">
            <a:extLst>
              <a:ext uri="{FF2B5EF4-FFF2-40B4-BE49-F238E27FC236}">
                <a16:creationId xmlns:a16="http://schemas.microsoft.com/office/drawing/2014/main" id="{4415FEF2-DE53-F8FF-5332-E2B962121C08}"/>
              </a:ext>
            </a:extLst>
          </p:cNvPr>
          <p:cNvPicPr>
            <a:picLocks noChangeAspect="1"/>
          </p:cNvPicPr>
          <p:nvPr/>
        </p:nvPicPr>
        <p:blipFill>
          <a:blip r:embed="rId2"/>
          <a:stretch>
            <a:fillRect/>
          </a:stretch>
        </p:blipFill>
        <p:spPr>
          <a:xfrm>
            <a:off x="2364954" y="3429000"/>
            <a:ext cx="7673692" cy="2836383"/>
          </a:xfrm>
          <a:prstGeom prst="rect">
            <a:avLst/>
          </a:prstGeom>
        </p:spPr>
      </p:pic>
    </p:spTree>
    <p:extLst>
      <p:ext uri="{BB962C8B-B14F-4D97-AF65-F5344CB8AC3E}">
        <p14:creationId xmlns:p14="http://schemas.microsoft.com/office/powerpoint/2010/main" val="3726580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D1C8B9-C6BC-89DA-233A-0840C2970653}"/>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016FD0CC-4D83-7EB9-17B7-BB9609B61CEA}"/>
              </a:ext>
            </a:extLst>
          </p:cNvPr>
          <p:cNvSpPr>
            <a:spLocks noGrp="1"/>
          </p:cNvSpPr>
          <p:nvPr>
            <p:ph type="body" idx="1"/>
          </p:nvPr>
        </p:nvSpPr>
        <p:spPr>
          <a:xfrm>
            <a:off x="907600" y="1361400"/>
            <a:ext cx="6836808" cy="4901200"/>
          </a:xfrm>
        </p:spPr>
        <p:txBody>
          <a:bodyPr/>
          <a:lstStyle/>
          <a:p>
            <a:r>
              <a:rPr lang="zh-TW" altLang="en-US" dirty="0"/>
              <a:t>冒號 </a:t>
            </a:r>
            <a:r>
              <a:rPr lang="en-US" altLang="zh-TW" dirty="0"/>
              <a:t>"</a:t>
            </a:r>
            <a:r>
              <a:rPr lang="zh-TW" altLang="en-US" dirty="0"/>
              <a:t>：</a:t>
            </a:r>
            <a:r>
              <a:rPr lang="en-US" altLang="zh-TW" dirty="0"/>
              <a:t>"</a:t>
            </a:r>
            <a:r>
              <a:rPr lang="zh-TW" altLang="en-US" dirty="0"/>
              <a:t> 用來定義步長、分段。</a:t>
            </a:r>
            <a:endParaRPr lang="en-US" altLang="zh-TW" dirty="0"/>
          </a:p>
          <a:p>
            <a:endParaRPr lang="en-US" altLang="zh-TW" dirty="0"/>
          </a:p>
          <a:p>
            <a:pPr lvl="1">
              <a:buFont typeface="Wingdings" panose="05000000000000000000" pitchFamily="2" charset="2"/>
              <a:buChar char="Ø"/>
            </a:pPr>
            <a:r>
              <a:rPr lang="zh-TW" altLang="en-US" dirty="0"/>
              <a:t>冒號亦可調整每次移動的步長 。</a:t>
            </a:r>
            <a:endParaRPr lang="en-US" altLang="zh-TW" dirty="0"/>
          </a:p>
          <a:p>
            <a:pPr marL="745049" lvl="1" indent="0">
              <a:buNone/>
            </a:pPr>
            <a:r>
              <a:rPr lang="zh-TW" altLang="en-US" sz="2400" dirty="0">
                <a:solidFill>
                  <a:srgbClr val="FF0000"/>
                </a:solidFill>
              </a:rPr>
              <a:t>用法： </a:t>
            </a:r>
            <a:r>
              <a:rPr lang="en-US" altLang="zh-TW" sz="2400" dirty="0">
                <a:solidFill>
                  <a:srgbClr val="FF0000"/>
                </a:solidFill>
              </a:rPr>
              <a:t>[</a:t>
            </a:r>
            <a:r>
              <a:rPr lang="zh-TW" altLang="en-US" sz="2400" dirty="0">
                <a:solidFill>
                  <a:srgbClr val="FF0000"/>
                </a:solidFill>
              </a:rPr>
              <a:t> 起點 </a:t>
            </a:r>
            <a:r>
              <a:rPr lang="en-US" altLang="zh-TW" sz="2400" dirty="0">
                <a:solidFill>
                  <a:srgbClr val="FF0000"/>
                </a:solidFill>
              </a:rPr>
              <a:t>:</a:t>
            </a:r>
            <a:r>
              <a:rPr lang="zh-TW" altLang="en-US" sz="2400" dirty="0">
                <a:solidFill>
                  <a:srgbClr val="FF0000"/>
                </a:solidFill>
              </a:rPr>
              <a:t> 終點 </a:t>
            </a:r>
            <a:r>
              <a:rPr lang="en-US" altLang="zh-TW" sz="2400" dirty="0">
                <a:solidFill>
                  <a:srgbClr val="FF0000"/>
                </a:solidFill>
              </a:rPr>
              <a:t>(</a:t>
            </a:r>
            <a:r>
              <a:rPr lang="zh-TW" altLang="en-US" sz="2400" dirty="0">
                <a:solidFill>
                  <a:srgbClr val="FF0000"/>
                </a:solidFill>
              </a:rPr>
              <a:t> 不含 </a:t>
            </a:r>
            <a:r>
              <a:rPr lang="en-US" altLang="zh-TW" sz="2400" dirty="0">
                <a:solidFill>
                  <a:srgbClr val="FF0000"/>
                </a:solidFill>
              </a:rPr>
              <a:t>)</a:t>
            </a:r>
            <a:r>
              <a:rPr lang="zh-TW" altLang="en-US" sz="2400" dirty="0">
                <a:solidFill>
                  <a:srgbClr val="FF0000"/>
                </a:solidFill>
              </a:rPr>
              <a:t> </a:t>
            </a:r>
            <a:r>
              <a:rPr lang="en-US" altLang="zh-TW" sz="2400" dirty="0">
                <a:solidFill>
                  <a:srgbClr val="FF0000"/>
                </a:solidFill>
              </a:rPr>
              <a:t>:</a:t>
            </a:r>
            <a:r>
              <a:rPr lang="zh-TW" altLang="en-US" sz="2400" dirty="0">
                <a:solidFill>
                  <a:srgbClr val="FF0000"/>
                </a:solidFill>
              </a:rPr>
              <a:t> 每次跳幾格 </a:t>
            </a:r>
            <a:r>
              <a:rPr lang="en-US" altLang="zh-TW" sz="2400" dirty="0">
                <a:solidFill>
                  <a:srgbClr val="FF0000"/>
                </a:solidFill>
              </a:rPr>
              <a:t>]</a:t>
            </a:r>
            <a:endParaRPr lang="en-US" altLang="zh-TW" dirty="0">
              <a:solidFill>
                <a:srgbClr val="FF0000"/>
              </a:solidFill>
            </a:endParaRPr>
          </a:p>
        </p:txBody>
      </p:sp>
      <p:pic>
        <p:nvPicPr>
          <p:cNvPr id="7" name="圖片 6">
            <a:extLst>
              <a:ext uri="{FF2B5EF4-FFF2-40B4-BE49-F238E27FC236}">
                <a16:creationId xmlns:a16="http://schemas.microsoft.com/office/drawing/2014/main" id="{89CE3EDB-FE86-0930-B965-A683FB4FA96E}"/>
              </a:ext>
            </a:extLst>
          </p:cNvPr>
          <p:cNvPicPr>
            <a:picLocks noChangeAspect="1"/>
          </p:cNvPicPr>
          <p:nvPr/>
        </p:nvPicPr>
        <p:blipFill>
          <a:blip r:embed="rId2"/>
          <a:stretch>
            <a:fillRect/>
          </a:stretch>
        </p:blipFill>
        <p:spPr>
          <a:xfrm>
            <a:off x="7376948" y="1969477"/>
            <a:ext cx="3907452" cy="4293123"/>
          </a:xfrm>
          <a:prstGeom prst="rect">
            <a:avLst/>
          </a:prstGeom>
        </p:spPr>
      </p:pic>
    </p:spTree>
    <p:extLst>
      <p:ext uri="{BB962C8B-B14F-4D97-AF65-F5344CB8AC3E}">
        <p14:creationId xmlns:p14="http://schemas.microsoft.com/office/powerpoint/2010/main" val="202688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B5E5C1-022B-874B-0D4D-21022EF4175F}"/>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A3ECACE3-ABC0-6560-33E7-8D6F2A58F8D7}"/>
              </a:ext>
            </a:extLst>
          </p:cNvPr>
          <p:cNvSpPr>
            <a:spLocks noGrp="1"/>
          </p:cNvSpPr>
          <p:nvPr>
            <p:ph type="body" idx="1"/>
          </p:nvPr>
        </p:nvSpPr>
        <p:spPr/>
        <p:txBody>
          <a:bodyPr/>
          <a:lstStyle/>
          <a:p>
            <a:r>
              <a:rPr lang="zh-TW" altLang="en-US" dirty="0"/>
              <a:t>負數 </a:t>
            </a:r>
            <a:r>
              <a:rPr lang="en-US" altLang="zh-TW" dirty="0"/>
              <a:t>index</a:t>
            </a:r>
            <a:r>
              <a:rPr lang="zh-TW" altLang="en-US" dirty="0"/>
              <a:t>，為從右邊往左數 </a:t>
            </a:r>
            <a:r>
              <a:rPr lang="en-US" altLang="zh-TW" dirty="0"/>
              <a:t>( -1 </a:t>
            </a:r>
            <a:r>
              <a:rPr lang="zh-TW" altLang="en-US" dirty="0"/>
              <a:t>開始 </a:t>
            </a:r>
            <a:r>
              <a:rPr lang="en-US" altLang="zh-TW" dirty="0"/>
              <a:t>)</a:t>
            </a:r>
            <a:r>
              <a:rPr lang="zh-TW" altLang="en-US" dirty="0"/>
              <a:t>。</a:t>
            </a:r>
            <a:endParaRPr lang="en-US" altLang="zh-TW" dirty="0"/>
          </a:p>
          <a:p>
            <a:endParaRPr lang="en-US" altLang="zh-TW" dirty="0"/>
          </a:p>
          <a:p>
            <a:pPr lvl="1">
              <a:buFont typeface="Wingdings" panose="05000000000000000000" pitchFamily="2" charset="2"/>
              <a:buChar char="Ø"/>
            </a:pPr>
            <a:r>
              <a:rPr lang="zh-TW" altLang="en-US" dirty="0"/>
              <a:t>負數 </a:t>
            </a:r>
            <a:r>
              <a:rPr lang="en-US" altLang="zh-TW" dirty="0"/>
              <a:t>index </a:t>
            </a:r>
            <a:r>
              <a:rPr lang="zh-TW" altLang="en-US" dirty="0"/>
              <a:t>片段 </a:t>
            </a:r>
            <a:r>
              <a:rPr lang="en-US" altLang="zh-TW" dirty="0"/>
              <a:t>+ </a:t>
            </a:r>
            <a:r>
              <a:rPr lang="zh-TW" altLang="en-US" dirty="0"/>
              <a:t>往左跳格。</a:t>
            </a:r>
          </a:p>
          <a:p>
            <a:endParaRPr lang="zh-TW" altLang="en-US" dirty="0"/>
          </a:p>
        </p:txBody>
      </p:sp>
      <p:pic>
        <p:nvPicPr>
          <p:cNvPr id="9" name="圖片 8">
            <a:extLst>
              <a:ext uri="{FF2B5EF4-FFF2-40B4-BE49-F238E27FC236}">
                <a16:creationId xmlns:a16="http://schemas.microsoft.com/office/drawing/2014/main" id="{E4512D99-20B4-A5BC-FEC6-1CBBB9743A5C}"/>
              </a:ext>
            </a:extLst>
          </p:cNvPr>
          <p:cNvPicPr>
            <a:picLocks noChangeAspect="1"/>
          </p:cNvPicPr>
          <p:nvPr/>
        </p:nvPicPr>
        <p:blipFill>
          <a:blip r:embed="rId2"/>
          <a:stretch>
            <a:fillRect/>
          </a:stretch>
        </p:blipFill>
        <p:spPr>
          <a:xfrm>
            <a:off x="2309688" y="3429694"/>
            <a:ext cx="7784224" cy="2832906"/>
          </a:xfrm>
          <a:prstGeom prst="rect">
            <a:avLst/>
          </a:prstGeom>
        </p:spPr>
      </p:pic>
    </p:spTree>
    <p:extLst>
      <p:ext uri="{BB962C8B-B14F-4D97-AF65-F5344CB8AC3E}">
        <p14:creationId xmlns:p14="http://schemas.microsoft.com/office/powerpoint/2010/main" val="2804535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B5E5C1-022B-874B-0D4D-21022EF4175F}"/>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A3ECACE3-ABC0-6560-33E7-8D6F2A58F8D7}"/>
              </a:ext>
            </a:extLst>
          </p:cNvPr>
          <p:cNvSpPr>
            <a:spLocks noGrp="1"/>
          </p:cNvSpPr>
          <p:nvPr>
            <p:ph type="body" idx="1"/>
          </p:nvPr>
        </p:nvSpPr>
        <p:spPr/>
        <p:txBody>
          <a:bodyPr/>
          <a:lstStyle/>
          <a:p>
            <a:r>
              <a:rPr lang="zh-TW" altLang="en-US" dirty="0"/>
              <a:t>單字元可查詢 </a:t>
            </a:r>
            <a:r>
              <a:rPr lang="en-US" altLang="zh-TW" dirty="0"/>
              <a:t>ASCII </a:t>
            </a:r>
            <a:r>
              <a:rPr lang="zh-TW" altLang="en-US" dirty="0"/>
              <a:t>值，但其形態屬於 </a:t>
            </a:r>
            <a:r>
              <a:rPr lang="en-US" altLang="zh-TW" dirty="0"/>
              <a:t>String</a:t>
            </a:r>
            <a:r>
              <a:rPr lang="zh-TW" altLang="en-US" dirty="0"/>
              <a:t>。</a:t>
            </a:r>
            <a:endParaRPr lang="en-US" altLang="zh-TW" dirty="0"/>
          </a:p>
        </p:txBody>
      </p:sp>
      <p:pic>
        <p:nvPicPr>
          <p:cNvPr id="8" name="圖片 7">
            <a:extLst>
              <a:ext uri="{FF2B5EF4-FFF2-40B4-BE49-F238E27FC236}">
                <a16:creationId xmlns:a16="http://schemas.microsoft.com/office/drawing/2014/main" id="{C70E2A35-3034-D7CE-E585-F7B41BFD38A9}"/>
              </a:ext>
            </a:extLst>
          </p:cNvPr>
          <p:cNvPicPr>
            <a:picLocks noChangeAspect="1"/>
          </p:cNvPicPr>
          <p:nvPr/>
        </p:nvPicPr>
        <p:blipFill>
          <a:blip r:embed="rId2"/>
          <a:stretch>
            <a:fillRect/>
          </a:stretch>
        </p:blipFill>
        <p:spPr>
          <a:xfrm>
            <a:off x="907600" y="3429006"/>
            <a:ext cx="10588400" cy="2833594"/>
          </a:xfrm>
          <a:prstGeom prst="rect">
            <a:avLst/>
          </a:prstGeom>
        </p:spPr>
      </p:pic>
    </p:spTree>
    <p:extLst>
      <p:ext uri="{BB962C8B-B14F-4D97-AF65-F5344CB8AC3E}">
        <p14:creationId xmlns:p14="http://schemas.microsoft.com/office/powerpoint/2010/main" val="2086463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B5E5C1-022B-874B-0D4D-21022EF4175F}"/>
              </a:ext>
            </a:extLst>
          </p:cNvPr>
          <p:cNvSpPr>
            <a:spLocks noGrp="1"/>
          </p:cNvSpPr>
          <p:nvPr>
            <p:ph type="title"/>
          </p:nvPr>
        </p:nvSpPr>
        <p:spPr/>
        <p:txBody>
          <a:bodyPr/>
          <a:lstStyle/>
          <a:p>
            <a:r>
              <a:rPr lang="zh-TW" altLang="en-US" dirty="0"/>
              <a:t>變數宣告 </a:t>
            </a:r>
            <a:r>
              <a:rPr lang="en-US" altLang="zh-TW" dirty="0"/>
              <a:t>– </a:t>
            </a:r>
            <a:r>
              <a:rPr lang="zh-TW" altLang="en-US" dirty="0"/>
              <a:t>字串變數 </a:t>
            </a:r>
            <a:r>
              <a:rPr lang="en-US" altLang="zh-TW" dirty="0"/>
              <a:t>(</a:t>
            </a:r>
            <a:r>
              <a:rPr lang="zh-TW" altLang="en-US" dirty="0"/>
              <a:t> </a:t>
            </a:r>
            <a:r>
              <a:rPr lang="en-US" altLang="zh-TW" dirty="0"/>
              <a:t>string )</a:t>
            </a:r>
            <a:endParaRPr lang="zh-TW" altLang="en-US" dirty="0"/>
          </a:p>
        </p:txBody>
      </p:sp>
      <p:sp>
        <p:nvSpPr>
          <p:cNvPr id="3" name="文字版面配置區 2">
            <a:extLst>
              <a:ext uri="{FF2B5EF4-FFF2-40B4-BE49-F238E27FC236}">
                <a16:creationId xmlns:a16="http://schemas.microsoft.com/office/drawing/2014/main" id="{A3ECACE3-ABC0-6560-33E7-8D6F2A58F8D7}"/>
              </a:ext>
            </a:extLst>
          </p:cNvPr>
          <p:cNvSpPr>
            <a:spLocks noGrp="1"/>
          </p:cNvSpPr>
          <p:nvPr>
            <p:ph type="body" idx="1"/>
          </p:nvPr>
        </p:nvSpPr>
        <p:spPr/>
        <p:txBody>
          <a:bodyPr/>
          <a:lstStyle/>
          <a:p>
            <a:r>
              <a:rPr lang="zh-TW" altLang="en-US" dirty="0"/>
              <a:t>單字元可查詢 </a:t>
            </a:r>
            <a:r>
              <a:rPr lang="en-US" altLang="zh-TW" dirty="0"/>
              <a:t>ASCII </a:t>
            </a:r>
            <a:r>
              <a:rPr lang="zh-TW" altLang="en-US" dirty="0"/>
              <a:t>值，但其形態屬於 </a:t>
            </a:r>
            <a:r>
              <a:rPr lang="en-US" altLang="zh-TW" dirty="0"/>
              <a:t>String</a:t>
            </a:r>
            <a:r>
              <a:rPr lang="zh-TW" altLang="en-US" dirty="0"/>
              <a:t>。</a:t>
            </a:r>
            <a:endParaRPr lang="en-US" altLang="zh-TW" dirty="0"/>
          </a:p>
          <a:p>
            <a:endParaRPr lang="en-US" altLang="zh-TW" dirty="0"/>
          </a:p>
          <a:p>
            <a:pPr lvl="1">
              <a:buFont typeface="Wingdings" panose="05000000000000000000" pitchFamily="2" charset="2"/>
              <a:buChar char="Ø"/>
            </a:pPr>
            <a:r>
              <a:rPr lang="zh-TW" altLang="en-US" dirty="0"/>
              <a:t>使用 </a:t>
            </a:r>
            <a:r>
              <a:rPr lang="en-US" altLang="zh-TW" dirty="0" err="1"/>
              <a:t>ord</a:t>
            </a:r>
            <a:r>
              <a:rPr lang="en-US" altLang="zh-TW" dirty="0"/>
              <a:t>() </a:t>
            </a:r>
            <a:r>
              <a:rPr lang="zh-TW" altLang="en-US" dirty="0"/>
              <a:t>查詢字元的 </a:t>
            </a:r>
            <a:r>
              <a:rPr lang="en-US" altLang="zh-TW" dirty="0"/>
              <a:t>ASCII </a:t>
            </a:r>
            <a:r>
              <a:rPr lang="zh-TW" altLang="en-US" dirty="0"/>
              <a:t>值。</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使用 </a:t>
            </a:r>
            <a:r>
              <a:rPr lang="en-US" altLang="zh-TW" dirty="0"/>
              <a:t>chr() </a:t>
            </a:r>
            <a:r>
              <a:rPr lang="zh-TW" altLang="en-US" dirty="0"/>
              <a:t>把 </a:t>
            </a:r>
            <a:r>
              <a:rPr lang="en-US" altLang="zh-TW" dirty="0"/>
              <a:t>ASCII </a:t>
            </a:r>
            <a:r>
              <a:rPr lang="zh-TW" altLang="en-US" dirty="0"/>
              <a:t>值轉成字元。</a:t>
            </a:r>
          </a:p>
          <a:p>
            <a:endParaRPr lang="en-US" altLang="zh-TW" dirty="0"/>
          </a:p>
        </p:txBody>
      </p:sp>
      <p:pic>
        <p:nvPicPr>
          <p:cNvPr id="7" name="圖片 6">
            <a:extLst>
              <a:ext uri="{FF2B5EF4-FFF2-40B4-BE49-F238E27FC236}">
                <a16:creationId xmlns:a16="http://schemas.microsoft.com/office/drawing/2014/main" id="{0B8F170A-63D4-95E0-9DA0-A56F8D198927}"/>
              </a:ext>
            </a:extLst>
          </p:cNvPr>
          <p:cNvPicPr>
            <a:picLocks noChangeAspect="1"/>
          </p:cNvPicPr>
          <p:nvPr/>
        </p:nvPicPr>
        <p:blipFill>
          <a:blip r:embed="rId2"/>
          <a:stretch>
            <a:fillRect/>
          </a:stretch>
        </p:blipFill>
        <p:spPr>
          <a:xfrm>
            <a:off x="3721481" y="3812000"/>
            <a:ext cx="4960637" cy="2447877"/>
          </a:xfrm>
          <a:prstGeom prst="rect">
            <a:avLst/>
          </a:prstGeom>
        </p:spPr>
      </p:pic>
    </p:spTree>
    <p:extLst>
      <p:ext uri="{BB962C8B-B14F-4D97-AF65-F5344CB8AC3E}">
        <p14:creationId xmlns:p14="http://schemas.microsoft.com/office/powerpoint/2010/main" val="46288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變數宣告 </a:t>
            </a:r>
            <a:r>
              <a:rPr lang="en-US" altLang="zh-TW" dirty="0"/>
              <a:t>–</a:t>
            </a:r>
            <a:r>
              <a:rPr lang="zh-TW" altLang="en-US" dirty="0"/>
              <a:t> </a:t>
            </a:r>
            <a:r>
              <a:rPr lang="en-US" altLang="zh-TW" dirty="0" err="1"/>
              <a:t>NoneType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 </a:t>
            </a:r>
            <a:r>
              <a:rPr lang="en-US" altLang="zh-TW" dirty="0"/>
              <a:t>None </a:t>
            </a:r>
            <a:r>
              <a:rPr lang="zh-TW" altLang="en-US" dirty="0"/>
              <a:t>也為一種型別，在呼叫函式的時候多用此種型別來偵測有沒有執行成功 。</a:t>
            </a:r>
            <a:endParaRPr lang="en-US" altLang="zh-TW" dirty="0"/>
          </a:p>
          <a:p>
            <a:pPr marL="101598" indent="0">
              <a:buNone/>
            </a:pPr>
            <a:r>
              <a:rPr lang="en-US" altLang="zh-TW" dirty="0">
                <a:solidFill>
                  <a:srgbClr val="FF0000"/>
                </a:solidFill>
              </a:rPr>
              <a:t>( </a:t>
            </a:r>
            <a:r>
              <a:rPr lang="zh-TW" altLang="en-US" dirty="0">
                <a:solidFill>
                  <a:srgbClr val="FF0000"/>
                </a:solidFill>
              </a:rPr>
              <a:t>某函式回傳了 </a:t>
            </a:r>
            <a:r>
              <a:rPr lang="en-US" altLang="zh-TW" dirty="0">
                <a:solidFill>
                  <a:srgbClr val="FF0000"/>
                </a:solidFill>
              </a:rPr>
              <a:t>None</a:t>
            </a:r>
            <a:r>
              <a:rPr lang="zh-TW" altLang="en-US" dirty="0">
                <a:solidFill>
                  <a:srgbClr val="FF0000"/>
                </a:solidFill>
              </a:rPr>
              <a:t>，代表它可能沒有順利執行 </a:t>
            </a:r>
            <a:r>
              <a:rPr lang="en-US" altLang="zh-TW" dirty="0">
                <a:solidFill>
                  <a:srgbClr val="FF0000"/>
                </a:solidFill>
              </a:rPr>
              <a:t>)</a:t>
            </a:r>
          </a:p>
        </p:txBody>
      </p:sp>
      <p:pic>
        <p:nvPicPr>
          <p:cNvPr id="6" name="圖片 5">
            <a:extLst>
              <a:ext uri="{FF2B5EF4-FFF2-40B4-BE49-F238E27FC236}">
                <a16:creationId xmlns:a16="http://schemas.microsoft.com/office/drawing/2014/main" id="{5F702D0D-E9D3-42E6-94CE-4FD111CC88E6}"/>
              </a:ext>
            </a:extLst>
          </p:cNvPr>
          <p:cNvPicPr>
            <a:picLocks noChangeAspect="1"/>
          </p:cNvPicPr>
          <p:nvPr/>
        </p:nvPicPr>
        <p:blipFill>
          <a:blip r:embed="rId2"/>
          <a:stretch>
            <a:fillRect/>
          </a:stretch>
        </p:blipFill>
        <p:spPr>
          <a:xfrm>
            <a:off x="907600" y="3429000"/>
            <a:ext cx="10588400" cy="2833600"/>
          </a:xfrm>
          <a:prstGeom prst="rect">
            <a:avLst/>
          </a:prstGeom>
        </p:spPr>
      </p:pic>
    </p:spTree>
    <p:extLst>
      <p:ext uri="{BB962C8B-B14F-4D97-AF65-F5344CB8AC3E}">
        <p14:creationId xmlns:p14="http://schemas.microsoft.com/office/powerpoint/2010/main" val="147174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變數宣告 </a:t>
            </a:r>
            <a:r>
              <a:rPr lang="en-US" altLang="zh-TW" dirty="0"/>
              <a:t>– </a:t>
            </a:r>
            <a:r>
              <a:rPr lang="zh-TW" altLang="en-US" dirty="0"/>
              <a:t>多變數宣告</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多重變數宣告：</a:t>
            </a:r>
            <a:endParaRPr lang="en-US" altLang="zh-TW" dirty="0"/>
          </a:p>
          <a:p>
            <a:endParaRPr lang="en-US" altLang="zh-TW" dirty="0"/>
          </a:p>
          <a:p>
            <a:pPr lvl="1">
              <a:buFont typeface="Wingdings" panose="05000000000000000000" pitchFamily="2" charset="2"/>
              <a:buChar char="Ø"/>
            </a:pPr>
            <a:r>
              <a:rPr lang="zh-TW" altLang="en-US" dirty="0"/>
              <a:t>為同一值，使用連續的 </a:t>
            </a:r>
            <a:r>
              <a:rPr lang="en-US" altLang="zh-TW" dirty="0"/>
              <a:t>= </a:t>
            </a:r>
            <a:r>
              <a:rPr lang="zh-TW" altLang="en-US" dirty="0"/>
              <a:t>符號。</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多重變數宣告為不同值，使用逗點隔開。</a:t>
            </a:r>
            <a:endParaRPr lang="en-US" altLang="zh-TW" dirty="0"/>
          </a:p>
        </p:txBody>
      </p:sp>
      <p:pic>
        <p:nvPicPr>
          <p:cNvPr id="6" name="圖片 5">
            <a:extLst>
              <a:ext uri="{FF2B5EF4-FFF2-40B4-BE49-F238E27FC236}">
                <a16:creationId xmlns:a16="http://schemas.microsoft.com/office/drawing/2014/main" id="{AC15D24F-8B17-6AC7-5BD0-913676DCC6B9}"/>
              </a:ext>
            </a:extLst>
          </p:cNvPr>
          <p:cNvPicPr>
            <a:picLocks noChangeAspect="1"/>
          </p:cNvPicPr>
          <p:nvPr/>
        </p:nvPicPr>
        <p:blipFill>
          <a:blip r:embed="rId2"/>
          <a:stretch>
            <a:fillRect/>
          </a:stretch>
        </p:blipFill>
        <p:spPr>
          <a:xfrm>
            <a:off x="3184958" y="3812000"/>
            <a:ext cx="6033684" cy="2872233"/>
          </a:xfrm>
          <a:prstGeom prst="rect">
            <a:avLst/>
          </a:prstGeom>
        </p:spPr>
      </p:pic>
      <p:sp>
        <p:nvSpPr>
          <p:cNvPr id="9" name="文字方塊 8">
            <a:extLst>
              <a:ext uri="{FF2B5EF4-FFF2-40B4-BE49-F238E27FC236}">
                <a16:creationId xmlns:a16="http://schemas.microsoft.com/office/drawing/2014/main" id="{C7FBE354-E8AE-DE05-AAA3-CA1E54FED370}"/>
              </a:ext>
            </a:extLst>
          </p:cNvPr>
          <p:cNvSpPr txBox="1"/>
          <p:nvPr/>
        </p:nvSpPr>
        <p:spPr>
          <a:xfrm>
            <a:off x="6573413" y="3812000"/>
            <a:ext cx="5323311" cy="1089529"/>
          </a:xfrm>
          <a:prstGeom prst="rect">
            <a:avLst/>
          </a:prstGeom>
          <a:noFill/>
        </p:spPr>
        <p:txBody>
          <a:bodyPr wrap="square" rtlCol="0">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注意：</a:t>
            </a:r>
            <a:r>
              <a:rPr lang="en-US" altLang="zh-TW" sz="2400" dirty="0">
                <a:solidFill>
                  <a:srgbClr val="FF0000"/>
                </a:solidFill>
                <a:latin typeface="Microsoft JhengHei"/>
                <a:ea typeface="Microsoft JhengHei"/>
              </a:rPr>
              <a:t>a = b = 3 = c = d </a:t>
            </a:r>
            <a:r>
              <a:rPr lang="zh-TW" altLang="en-US" sz="2400" dirty="0">
                <a:solidFill>
                  <a:srgbClr val="FF0000"/>
                </a:solidFill>
                <a:latin typeface="Microsoft JhengHei"/>
                <a:ea typeface="Microsoft JhengHei"/>
              </a:rPr>
              <a:t>為語法錯誤，</a:t>
            </a:r>
            <a:r>
              <a:rPr lang="en-US" altLang="zh-TW" sz="2400" dirty="0">
                <a:solidFill>
                  <a:srgbClr val="FF0000"/>
                </a:solidFill>
                <a:latin typeface="Microsoft JhengHei"/>
                <a:ea typeface="Microsoft JhengHei"/>
              </a:rPr>
              <a:t>3</a:t>
            </a:r>
            <a:r>
              <a:rPr lang="zh-TW" altLang="en-US" sz="2400" dirty="0">
                <a:solidFill>
                  <a:srgbClr val="FF0000"/>
                </a:solidFill>
                <a:latin typeface="Microsoft JhengHei"/>
                <a:ea typeface="Microsoft JhengHei"/>
              </a:rPr>
              <a:t> </a:t>
            </a:r>
            <a:r>
              <a:rPr lang="en-US" altLang="zh-TW" sz="2400" dirty="0">
                <a:solidFill>
                  <a:srgbClr val="FF0000"/>
                </a:solidFill>
                <a:latin typeface="Microsoft JhengHei"/>
                <a:ea typeface="Microsoft JhengHei"/>
              </a:rPr>
              <a:t>(</a:t>
            </a:r>
            <a:r>
              <a:rPr lang="zh-TW" altLang="en-US" sz="2400" dirty="0">
                <a:solidFill>
                  <a:srgbClr val="FF0000"/>
                </a:solidFill>
                <a:latin typeface="Microsoft JhengHei"/>
                <a:ea typeface="Microsoft JhengHei"/>
              </a:rPr>
              <a:t> 有值的物件 </a:t>
            </a:r>
            <a:r>
              <a:rPr lang="en-US" altLang="zh-TW" sz="2400" dirty="0">
                <a:solidFill>
                  <a:srgbClr val="FF0000"/>
                </a:solidFill>
                <a:latin typeface="Microsoft JhengHei"/>
                <a:ea typeface="Microsoft JhengHei"/>
              </a:rPr>
              <a:t>)</a:t>
            </a:r>
            <a:r>
              <a:rPr lang="zh-TW" altLang="en-US" sz="2400" dirty="0">
                <a:solidFill>
                  <a:srgbClr val="FF0000"/>
                </a:solidFill>
                <a:latin typeface="Microsoft JhengHei"/>
                <a:ea typeface="Microsoft JhengHei"/>
              </a:rPr>
              <a:t> 不能被拿來宣告，所以要擺在最右邊</a:t>
            </a:r>
          </a:p>
        </p:txBody>
      </p:sp>
    </p:spTree>
    <p:extLst>
      <p:ext uri="{BB962C8B-B14F-4D97-AF65-F5344CB8AC3E}">
        <p14:creationId xmlns:p14="http://schemas.microsoft.com/office/powerpoint/2010/main" val="510855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02549A-4916-85C7-867A-0BDE3A2FBF16}"/>
              </a:ext>
            </a:extLst>
          </p:cNvPr>
          <p:cNvSpPr>
            <a:spLocks noGrp="1"/>
          </p:cNvSpPr>
          <p:nvPr>
            <p:ph type="title"/>
          </p:nvPr>
        </p:nvSpPr>
        <p:spPr/>
        <p:txBody>
          <a:bodyPr/>
          <a:lstStyle/>
          <a:p>
            <a:r>
              <a:rPr lang="zh-TW" altLang="en-US" dirty="0"/>
              <a:t>型別轉換</a:t>
            </a:r>
          </a:p>
        </p:txBody>
      </p:sp>
      <p:sp>
        <p:nvSpPr>
          <p:cNvPr id="3" name="文字版面配置區 2">
            <a:extLst>
              <a:ext uri="{FF2B5EF4-FFF2-40B4-BE49-F238E27FC236}">
                <a16:creationId xmlns:a16="http://schemas.microsoft.com/office/drawing/2014/main" id="{EF06ACF0-037A-70B1-F36E-3D0A6A3A3EC5}"/>
              </a:ext>
            </a:extLst>
          </p:cNvPr>
          <p:cNvSpPr>
            <a:spLocks noGrp="1"/>
          </p:cNvSpPr>
          <p:nvPr>
            <p:ph type="body" idx="1"/>
          </p:nvPr>
        </p:nvSpPr>
        <p:spPr/>
        <p:txBody>
          <a:bodyPr/>
          <a:lstStyle/>
          <a:p>
            <a:r>
              <a:rPr lang="zh-TW" altLang="en-US" dirty="0"/>
              <a:t>不同型別間能互相轉換。</a:t>
            </a:r>
          </a:p>
        </p:txBody>
      </p:sp>
      <p:pic>
        <p:nvPicPr>
          <p:cNvPr id="5" name="圖片 4">
            <a:extLst>
              <a:ext uri="{FF2B5EF4-FFF2-40B4-BE49-F238E27FC236}">
                <a16:creationId xmlns:a16="http://schemas.microsoft.com/office/drawing/2014/main" id="{F587F303-3B06-42BF-B664-42541507FEA6}"/>
              </a:ext>
            </a:extLst>
          </p:cNvPr>
          <p:cNvPicPr>
            <a:picLocks noChangeAspect="1"/>
          </p:cNvPicPr>
          <p:nvPr/>
        </p:nvPicPr>
        <p:blipFill>
          <a:blip r:embed="rId2"/>
          <a:stretch>
            <a:fillRect/>
          </a:stretch>
        </p:blipFill>
        <p:spPr>
          <a:xfrm>
            <a:off x="907600" y="2008381"/>
            <a:ext cx="10588400" cy="4254219"/>
          </a:xfrm>
          <a:prstGeom prst="rect">
            <a:avLst/>
          </a:prstGeom>
        </p:spPr>
      </p:pic>
    </p:spTree>
    <p:extLst>
      <p:ext uri="{BB962C8B-B14F-4D97-AF65-F5344CB8AC3E}">
        <p14:creationId xmlns:p14="http://schemas.microsoft.com/office/powerpoint/2010/main" val="89599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prstGeom prst="rect">
            <a:avLst/>
          </a:prstGeom>
          <a:noFill/>
          <a:ln>
            <a:noFill/>
          </a:ln>
        </p:spPr>
        <p:txBody>
          <a:bodyPr spcFirstLastPara="1" vert="horz" wrap="square" lIns="35700" tIns="35700" rIns="35700" bIns="35700" rtlCol="0" anchor="t" anchorCtr="0">
            <a:noAutofit/>
          </a:bodyPr>
          <a:lstStyle/>
          <a:p>
            <a:r>
              <a:rPr lang="en-US" altLang="zh-TW" sz="5330" dirty="0">
                <a:solidFill>
                  <a:srgbClr val="00B050"/>
                </a:solidFill>
              </a:rPr>
              <a:t>Input Output and Comment</a:t>
            </a:r>
            <a:endParaRPr lang="zh-TW" altLang="en-US" sz="5330" dirty="0">
              <a:solidFill>
                <a:srgbClr val="00B050"/>
              </a:solidFill>
            </a:endParaRPr>
          </a:p>
        </p:txBody>
      </p:sp>
      <p:sp>
        <p:nvSpPr>
          <p:cNvPr id="160" name="Google Shape;160;p7"/>
          <p:cNvSpPr txBox="1">
            <a:spLocks noGrp="1"/>
          </p:cNvSpPr>
          <p:nvPr>
            <p:ph type="subTitle" idx="1"/>
          </p:nvPr>
        </p:nvSpPr>
        <p:spPr>
          <a:prstGeom prst="rect">
            <a:avLst/>
          </a:prstGeom>
          <a:noFill/>
          <a:ln>
            <a:noFill/>
          </a:ln>
        </p:spPr>
        <p:txBody>
          <a:bodyPr spcFirstLastPara="1" vert="horz" wrap="square" lIns="35700" tIns="35700" rIns="35700" bIns="35700" rtlCol="0" anchor="t" anchorCtr="0">
            <a:noAutofit/>
          </a:bodyPr>
          <a:lstStyle/>
          <a:p>
            <a:pPr marL="0" indent="0">
              <a:lnSpc>
                <a:spcPct val="100000"/>
              </a:lnSpc>
              <a:spcBef>
                <a:spcPts val="0"/>
              </a:spcBef>
              <a:buClr>
                <a:schemeClr val="dk2"/>
              </a:buClr>
              <a:buSzPts val="1800"/>
            </a:pPr>
            <a:endParaRPr lang="en-US" altLang="zh-TW" sz="3470" dirty="0">
              <a:solidFill>
                <a:srgbClr val="A6AAA9"/>
              </a:solidFill>
            </a:endParaRPr>
          </a:p>
        </p:txBody>
      </p:sp>
      <p:sp>
        <p:nvSpPr>
          <p:cNvPr id="161" name="Google Shape;161;p7"/>
          <p:cNvSpPr txBox="1">
            <a:spLocks noGrp="1"/>
          </p:cNvSpPr>
          <p:nvPr>
            <p:ph type="sldNum" idx="4294967295"/>
          </p:nvPr>
        </p:nvSpPr>
        <p:spPr>
          <a:xfrm>
            <a:off x="11549063" y="6537325"/>
            <a:ext cx="642937" cy="320675"/>
          </a:xfrm>
          <a:prstGeom prst="rect">
            <a:avLst/>
          </a:prstGeom>
          <a:noFill/>
          <a:ln>
            <a:noFill/>
          </a:ln>
        </p:spPr>
        <p:txBody>
          <a:bodyPr spcFirstLastPara="1" vert="horz" wrap="square" lIns="35700" tIns="35700" rIns="35700" bIns="35700" rtlCol="0" anchor="t" anchorCtr="0">
            <a:noAutofit/>
          </a:bodyPr>
          <a:lstStyle/>
          <a:p>
            <a:fld id="{00000000-1234-1234-1234-123412341234}" type="slidenum">
              <a:rPr lang="en-US" altLang="zh-TW"/>
              <a:pPr/>
              <a:t>4</a:t>
            </a:fld>
            <a:endParaRPr dirty="0"/>
          </a:p>
        </p:txBody>
      </p:sp>
    </p:spTree>
    <p:extLst>
      <p:ext uri="{BB962C8B-B14F-4D97-AF65-F5344CB8AC3E}">
        <p14:creationId xmlns:p14="http://schemas.microsoft.com/office/powerpoint/2010/main" val="2568427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59305-DA17-88A0-A2F4-444407BBA8DE}"/>
              </a:ext>
            </a:extLst>
          </p:cNvPr>
          <p:cNvSpPr>
            <a:spLocks noGrp="1"/>
          </p:cNvSpPr>
          <p:nvPr>
            <p:ph type="title"/>
          </p:nvPr>
        </p:nvSpPr>
        <p:spPr/>
        <p:txBody>
          <a:bodyPr/>
          <a:lstStyle/>
          <a:p>
            <a:r>
              <a:rPr lang="zh-TW" altLang="en-US" dirty="0"/>
              <a:t>型別轉換</a:t>
            </a:r>
          </a:p>
        </p:txBody>
      </p:sp>
      <p:sp>
        <p:nvSpPr>
          <p:cNvPr id="3" name="文字版面配置區 2">
            <a:extLst>
              <a:ext uri="{FF2B5EF4-FFF2-40B4-BE49-F238E27FC236}">
                <a16:creationId xmlns:a16="http://schemas.microsoft.com/office/drawing/2014/main" id="{ECEED630-7245-0469-1B74-D64B127AC047}"/>
              </a:ext>
            </a:extLst>
          </p:cNvPr>
          <p:cNvSpPr>
            <a:spLocks noGrp="1"/>
          </p:cNvSpPr>
          <p:nvPr>
            <p:ph type="body" idx="1"/>
          </p:nvPr>
        </p:nvSpPr>
        <p:spPr/>
        <p:txBody>
          <a:bodyPr/>
          <a:lstStyle/>
          <a:p>
            <a:r>
              <a:rPr lang="zh-TW" altLang="en-US" dirty="0"/>
              <a:t>整數亦可在不同的進位方式間轉換。</a:t>
            </a:r>
            <a:endParaRPr lang="en-US" altLang="zh-TW" dirty="0"/>
          </a:p>
          <a:p>
            <a:endParaRPr lang="zh-TW" altLang="en-US" dirty="0"/>
          </a:p>
        </p:txBody>
      </p:sp>
      <p:pic>
        <p:nvPicPr>
          <p:cNvPr id="5" name="圖片 4">
            <a:extLst>
              <a:ext uri="{FF2B5EF4-FFF2-40B4-BE49-F238E27FC236}">
                <a16:creationId xmlns:a16="http://schemas.microsoft.com/office/drawing/2014/main" id="{0114B94E-35B4-F462-200B-513F3C2F0A27}"/>
              </a:ext>
            </a:extLst>
          </p:cNvPr>
          <p:cNvPicPr>
            <a:picLocks noChangeAspect="1"/>
          </p:cNvPicPr>
          <p:nvPr/>
        </p:nvPicPr>
        <p:blipFill>
          <a:blip r:embed="rId2"/>
          <a:stretch>
            <a:fillRect/>
          </a:stretch>
        </p:blipFill>
        <p:spPr>
          <a:xfrm>
            <a:off x="907600" y="2016680"/>
            <a:ext cx="9311574" cy="4245920"/>
          </a:xfrm>
          <a:prstGeom prst="rect">
            <a:avLst/>
          </a:prstGeom>
        </p:spPr>
      </p:pic>
    </p:spTree>
    <p:extLst>
      <p:ext uri="{BB962C8B-B14F-4D97-AF65-F5344CB8AC3E}">
        <p14:creationId xmlns:p14="http://schemas.microsoft.com/office/powerpoint/2010/main" val="220311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Data Type</a:t>
            </a: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變數的 </a:t>
            </a:r>
            <a:r>
              <a:rPr lang="en-US" altLang="zh-TW" sz="3470" dirty="0">
                <a:solidFill>
                  <a:srgbClr val="A6AAA9"/>
                </a:solidFill>
              </a:rPr>
              <a:t>Format Code</a:t>
            </a:r>
          </a:p>
        </p:txBody>
      </p:sp>
    </p:spTree>
    <p:extLst>
      <p:ext uri="{BB962C8B-B14F-4D97-AF65-F5344CB8AC3E}">
        <p14:creationId xmlns:p14="http://schemas.microsoft.com/office/powerpoint/2010/main" val="2384434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變數的 </a:t>
            </a:r>
            <a:r>
              <a:rPr lang="en-US" altLang="zh-TW" dirty="0"/>
              <a:t>Format Code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normAutofit/>
          </a:bodyPr>
          <a:lstStyle/>
          <a:p>
            <a:r>
              <a:rPr lang="en-US" altLang="zh-TW" dirty="0"/>
              <a:t>Format Code</a:t>
            </a:r>
            <a:r>
              <a:rPr lang="zh-TW" altLang="en-US" dirty="0"/>
              <a:t>是各個型態的變數被 </a:t>
            </a:r>
            <a:r>
              <a:rPr lang="en-US" altLang="zh-TW" dirty="0"/>
              <a:t>print </a:t>
            </a:r>
            <a:r>
              <a:rPr lang="zh-TW" altLang="en-US" dirty="0"/>
              <a:t>出來時的格式定義，例如浮點數要印幾位、整數要以幾進位印出等。</a:t>
            </a:r>
            <a:endParaRPr lang="en-US" altLang="zh-TW" dirty="0"/>
          </a:p>
          <a:p>
            <a:endParaRPr lang="zh-TW" altLang="en-US" dirty="0"/>
          </a:p>
          <a:p>
            <a:pPr lvl="1">
              <a:buFont typeface="Wingdings" panose="05000000000000000000" pitchFamily="2" charset="2"/>
              <a:buChar char="Ø"/>
            </a:pPr>
            <a:r>
              <a:rPr lang="zh-TW" altLang="en-US" dirty="0"/>
              <a:t>整數 </a:t>
            </a:r>
            <a:r>
              <a:rPr lang="en-US" altLang="zh-TW" dirty="0"/>
              <a:t>( decimal ) </a:t>
            </a:r>
            <a:r>
              <a:rPr lang="zh-TW" altLang="en-US" dirty="0"/>
              <a:t>： </a:t>
            </a:r>
            <a:r>
              <a:rPr lang="en-US" altLang="zh-TW" dirty="0"/>
              <a:t>%d</a:t>
            </a:r>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整數八進位 </a:t>
            </a:r>
            <a:r>
              <a:rPr lang="en-US" altLang="zh-TW" dirty="0"/>
              <a:t>( octal ) </a:t>
            </a:r>
            <a:r>
              <a:rPr lang="zh-TW" altLang="en-US" dirty="0"/>
              <a:t>： </a:t>
            </a:r>
            <a:r>
              <a:rPr lang="en-US" altLang="zh-TW" dirty="0"/>
              <a:t>%o</a:t>
            </a:r>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整數十六進位 </a:t>
            </a:r>
            <a:r>
              <a:rPr lang="en-US" altLang="zh-TW" dirty="0"/>
              <a:t>( hexadecimal ) </a:t>
            </a:r>
            <a:r>
              <a:rPr lang="zh-TW" altLang="en-US" dirty="0"/>
              <a:t>：</a:t>
            </a:r>
            <a:r>
              <a:rPr lang="en-US" altLang="zh-TW" dirty="0"/>
              <a:t>%x</a:t>
            </a:r>
          </a:p>
        </p:txBody>
      </p:sp>
      <p:sp>
        <p:nvSpPr>
          <p:cNvPr id="3" name="文字方塊 2">
            <a:extLst>
              <a:ext uri="{FF2B5EF4-FFF2-40B4-BE49-F238E27FC236}">
                <a16:creationId xmlns:a16="http://schemas.microsoft.com/office/drawing/2014/main" id="{EE72D031-85A1-E755-24D7-F917FEB77EC3}"/>
              </a:ext>
            </a:extLst>
          </p:cNvPr>
          <p:cNvSpPr txBox="1"/>
          <p:nvPr/>
        </p:nvSpPr>
        <p:spPr>
          <a:xfrm>
            <a:off x="6859448" y="3013015"/>
            <a:ext cx="4636552" cy="1328762"/>
          </a:xfrm>
          <a:prstGeom prst="rect">
            <a:avLst/>
          </a:prstGeom>
          <a:noFill/>
        </p:spPr>
        <p:txBody>
          <a:bodyPr wrap="square">
            <a:spAutoFit/>
          </a:bodyPr>
          <a:lstStyle/>
          <a:p>
            <a:pPr marL="1219170" lvl="1" indent="-474121">
              <a:lnSpc>
                <a:spcPct val="90000"/>
              </a:lnSpc>
              <a:spcBef>
                <a:spcPts val="533"/>
              </a:spcBef>
              <a:buClr>
                <a:schemeClr val="dk1"/>
              </a:buClr>
              <a:buSzPts val="2000"/>
              <a:buFont typeface="Wingdings" panose="05000000000000000000" pitchFamily="2" charset="2"/>
              <a:buChar char="Ø"/>
            </a:pPr>
            <a:r>
              <a:rPr lang="zh-TW" altLang="en-US" sz="2667" dirty="0">
                <a:solidFill>
                  <a:schemeClr val="dk1"/>
                </a:solidFill>
                <a:latin typeface="Microsoft JhengHei"/>
                <a:ea typeface="Microsoft JhengHei"/>
                <a:sym typeface="Microsoft JhengHei"/>
              </a:rPr>
              <a:t>浮點數 </a:t>
            </a:r>
            <a:r>
              <a:rPr lang="en-US" altLang="zh-TW" sz="2667" dirty="0">
                <a:solidFill>
                  <a:schemeClr val="dk1"/>
                </a:solidFill>
                <a:latin typeface="Microsoft JhengHei"/>
                <a:ea typeface="Microsoft JhengHei"/>
                <a:sym typeface="Microsoft JhengHei"/>
              </a:rPr>
              <a:t>( float )</a:t>
            </a:r>
            <a:r>
              <a:rPr lang="zh-TW" altLang="en-US" sz="2667" dirty="0">
                <a:solidFill>
                  <a:schemeClr val="dk1"/>
                </a:solidFill>
                <a:latin typeface="Microsoft JhengHei"/>
                <a:ea typeface="Microsoft JhengHei"/>
                <a:sym typeface="Microsoft JhengHei"/>
              </a:rPr>
              <a:t> ： </a:t>
            </a:r>
            <a:r>
              <a:rPr lang="en-US" altLang="zh-TW" sz="2667" dirty="0">
                <a:solidFill>
                  <a:schemeClr val="dk1"/>
                </a:solidFill>
                <a:latin typeface="Microsoft JhengHei"/>
                <a:ea typeface="Microsoft JhengHei"/>
                <a:sym typeface="Microsoft JhengHei"/>
              </a:rPr>
              <a:t>%f</a:t>
            </a:r>
          </a:p>
          <a:p>
            <a:pPr marL="1219170" lvl="1" indent="-474121">
              <a:lnSpc>
                <a:spcPct val="90000"/>
              </a:lnSpc>
              <a:spcBef>
                <a:spcPts val="533"/>
              </a:spcBef>
              <a:buClr>
                <a:schemeClr val="dk1"/>
              </a:buClr>
              <a:buSzPts val="2000"/>
              <a:buFont typeface="Wingdings" panose="05000000000000000000" pitchFamily="2" charset="2"/>
              <a:buChar char="Ø"/>
            </a:pPr>
            <a:endParaRPr lang="en-US" altLang="zh-TW" sz="2667" dirty="0">
              <a:solidFill>
                <a:schemeClr val="dk1"/>
              </a:solidFill>
              <a:latin typeface="Microsoft JhengHei"/>
              <a:ea typeface="Microsoft JhengHei"/>
              <a:sym typeface="Microsoft JhengHei"/>
            </a:endParaRPr>
          </a:p>
          <a:p>
            <a:pPr marL="1219170" lvl="1" indent="-474121">
              <a:lnSpc>
                <a:spcPct val="90000"/>
              </a:lnSpc>
              <a:spcBef>
                <a:spcPts val="533"/>
              </a:spcBef>
              <a:buClr>
                <a:schemeClr val="dk1"/>
              </a:buClr>
              <a:buSzPts val="2000"/>
              <a:buFont typeface="Wingdings" panose="05000000000000000000" pitchFamily="2" charset="2"/>
              <a:buChar char="Ø"/>
            </a:pPr>
            <a:r>
              <a:rPr lang="zh-TW" altLang="en-US" sz="2667" dirty="0">
                <a:solidFill>
                  <a:schemeClr val="dk1"/>
                </a:solidFill>
                <a:latin typeface="Microsoft JhengHei"/>
                <a:ea typeface="Microsoft JhengHei"/>
                <a:sym typeface="Microsoft JhengHei"/>
              </a:rPr>
              <a:t>字串 </a:t>
            </a:r>
            <a:r>
              <a:rPr lang="en-US" altLang="zh-TW" sz="2667" dirty="0">
                <a:solidFill>
                  <a:schemeClr val="dk1"/>
                </a:solidFill>
                <a:latin typeface="Microsoft JhengHei"/>
                <a:ea typeface="Microsoft JhengHei"/>
                <a:sym typeface="Microsoft JhengHei"/>
              </a:rPr>
              <a:t>(string )</a:t>
            </a:r>
            <a:r>
              <a:rPr lang="zh-TW" altLang="en-US" sz="2667" dirty="0">
                <a:solidFill>
                  <a:schemeClr val="dk1"/>
                </a:solidFill>
                <a:latin typeface="Microsoft JhengHei"/>
                <a:ea typeface="Microsoft JhengHei"/>
                <a:sym typeface="Microsoft JhengHei"/>
              </a:rPr>
              <a:t> ： </a:t>
            </a:r>
            <a:r>
              <a:rPr lang="en-US" altLang="zh-TW" sz="2667" dirty="0">
                <a:solidFill>
                  <a:schemeClr val="dk1"/>
                </a:solidFill>
                <a:latin typeface="Microsoft JhengHei"/>
                <a:ea typeface="Microsoft JhengHei"/>
                <a:sym typeface="Microsoft JhengHei"/>
              </a:rPr>
              <a:t>%s</a:t>
            </a:r>
          </a:p>
        </p:txBody>
      </p:sp>
    </p:spTree>
    <p:extLst>
      <p:ext uri="{BB962C8B-B14F-4D97-AF65-F5344CB8AC3E}">
        <p14:creationId xmlns:p14="http://schemas.microsoft.com/office/powerpoint/2010/main" val="199147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變數的 </a:t>
            </a:r>
            <a:r>
              <a:rPr lang="en-US" altLang="zh-TW" dirty="0"/>
              <a:t>Format Code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一般整數使用 </a:t>
            </a:r>
            <a:r>
              <a:rPr lang="en-US" altLang="zh-TW" dirty="0"/>
              <a:t>%d (</a:t>
            </a:r>
            <a:r>
              <a:rPr lang="zh-TW" altLang="en-US" dirty="0"/>
              <a:t> 八進位為 </a:t>
            </a:r>
            <a:r>
              <a:rPr lang="en-US" altLang="zh-TW" dirty="0"/>
              <a:t>%o</a:t>
            </a:r>
            <a:r>
              <a:rPr lang="zh-TW" altLang="en-US" dirty="0"/>
              <a:t>、</a:t>
            </a:r>
            <a:r>
              <a:rPr lang="en-US" altLang="zh-TW" dirty="0"/>
              <a:t> </a:t>
            </a:r>
            <a:r>
              <a:rPr lang="zh-TW" altLang="en-US" dirty="0"/>
              <a:t>十六進位為 </a:t>
            </a:r>
            <a:r>
              <a:rPr lang="en-US" altLang="zh-TW" dirty="0"/>
              <a:t>%x</a:t>
            </a:r>
            <a:r>
              <a:rPr lang="zh-TW" altLang="en-US" dirty="0"/>
              <a:t>、</a:t>
            </a:r>
            <a:r>
              <a:rPr lang="en-US" altLang="zh-TW" dirty="0"/>
              <a:t> </a:t>
            </a:r>
            <a:r>
              <a:rPr lang="zh-TW" altLang="en-US" dirty="0"/>
              <a:t>二進位為 </a:t>
            </a:r>
            <a:r>
              <a:rPr lang="en-US" altLang="zh-TW" dirty="0"/>
              <a:t>%b</a:t>
            </a:r>
            <a:r>
              <a:rPr lang="zh-TW" altLang="en-US" dirty="0"/>
              <a:t> </a:t>
            </a:r>
            <a:r>
              <a:rPr lang="en-US" altLang="zh-TW" dirty="0"/>
              <a:t>)</a:t>
            </a:r>
            <a:r>
              <a:rPr lang="zh-TW" altLang="en-US" dirty="0"/>
              <a:t>；浮點數為 </a:t>
            </a:r>
            <a:r>
              <a:rPr lang="en-US" altLang="zh-TW" dirty="0"/>
              <a:t>%f ( </a:t>
            </a:r>
            <a:r>
              <a:rPr lang="zh-TW" altLang="en-US" dirty="0"/>
              <a:t>科學記號 </a:t>
            </a:r>
            <a:r>
              <a:rPr lang="en-US" altLang="zh-TW" dirty="0"/>
              <a:t>%e )</a:t>
            </a:r>
            <a:r>
              <a:rPr lang="zh-TW" altLang="en-US" dirty="0"/>
              <a:t>；字串為 </a:t>
            </a:r>
            <a:r>
              <a:rPr lang="en-US" altLang="zh-TW" dirty="0"/>
              <a:t>%s</a:t>
            </a:r>
            <a:r>
              <a:rPr lang="zh-TW" altLang="en-US" dirty="0"/>
              <a:t>。</a:t>
            </a:r>
            <a:endParaRPr lang="en-US" altLang="zh-TW" dirty="0"/>
          </a:p>
        </p:txBody>
      </p:sp>
      <p:pic>
        <p:nvPicPr>
          <p:cNvPr id="3" name="圖片 2">
            <a:extLst>
              <a:ext uri="{FF2B5EF4-FFF2-40B4-BE49-F238E27FC236}">
                <a16:creationId xmlns:a16="http://schemas.microsoft.com/office/drawing/2014/main" id="{027A762C-5DF4-36F2-6827-CA321D8CEAB1}"/>
              </a:ext>
            </a:extLst>
          </p:cNvPr>
          <p:cNvPicPr>
            <a:picLocks noChangeAspect="1"/>
          </p:cNvPicPr>
          <p:nvPr/>
        </p:nvPicPr>
        <p:blipFill>
          <a:blip r:embed="rId2"/>
          <a:stretch>
            <a:fillRect/>
          </a:stretch>
        </p:blipFill>
        <p:spPr>
          <a:xfrm>
            <a:off x="907600" y="3427128"/>
            <a:ext cx="6779389" cy="2835472"/>
          </a:xfrm>
          <a:prstGeom prst="rect">
            <a:avLst/>
          </a:prstGeom>
        </p:spPr>
      </p:pic>
    </p:spTree>
    <p:extLst>
      <p:ext uri="{BB962C8B-B14F-4D97-AF65-F5344CB8AC3E}">
        <p14:creationId xmlns:p14="http://schemas.microsoft.com/office/powerpoint/2010/main" val="2364820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變數的 </a:t>
            </a:r>
            <a:r>
              <a:rPr lang="en-US" altLang="zh-TW" dirty="0"/>
              <a:t>Format Code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en-US" altLang="zh-TW" dirty="0"/>
              <a:t>f-string </a:t>
            </a:r>
            <a:r>
              <a:rPr lang="zh-TW" altLang="en-US" dirty="0"/>
              <a:t>模式下則會視變數種類自動判斷輸出 </a:t>
            </a:r>
            <a:r>
              <a:rPr lang="en-US" altLang="zh-TW" dirty="0"/>
              <a:t>format</a:t>
            </a:r>
            <a:r>
              <a:rPr lang="zh-TW" altLang="en-US" dirty="0"/>
              <a:t>，所以若無特殊格式需求可不用打 </a:t>
            </a:r>
            <a:r>
              <a:rPr lang="en-US" altLang="zh-TW" dirty="0"/>
              <a:t>format Code</a:t>
            </a:r>
            <a:r>
              <a:rPr lang="zh-TW" altLang="en-US" dirty="0"/>
              <a:t>。</a:t>
            </a:r>
            <a:endParaRPr lang="en-US" altLang="zh-TW" dirty="0"/>
          </a:p>
        </p:txBody>
      </p:sp>
      <p:pic>
        <p:nvPicPr>
          <p:cNvPr id="5" name="圖片 4">
            <a:extLst>
              <a:ext uri="{FF2B5EF4-FFF2-40B4-BE49-F238E27FC236}">
                <a16:creationId xmlns:a16="http://schemas.microsoft.com/office/drawing/2014/main" id="{0DC0EB12-27DA-652D-DE8E-048F1978A76F}"/>
              </a:ext>
            </a:extLst>
          </p:cNvPr>
          <p:cNvPicPr>
            <a:picLocks noChangeAspect="1"/>
          </p:cNvPicPr>
          <p:nvPr/>
        </p:nvPicPr>
        <p:blipFill>
          <a:blip r:embed="rId2"/>
          <a:stretch>
            <a:fillRect/>
          </a:stretch>
        </p:blipFill>
        <p:spPr>
          <a:xfrm>
            <a:off x="907600" y="3429000"/>
            <a:ext cx="8817190" cy="2833599"/>
          </a:xfrm>
          <a:prstGeom prst="rect">
            <a:avLst/>
          </a:prstGeom>
        </p:spPr>
      </p:pic>
    </p:spTree>
    <p:extLst>
      <p:ext uri="{BB962C8B-B14F-4D97-AF65-F5344CB8AC3E}">
        <p14:creationId xmlns:p14="http://schemas.microsoft.com/office/powerpoint/2010/main" val="3045832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變數的 </a:t>
            </a:r>
            <a:r>
              <a:rPr lang="en-US" altLang="zh-TW" dirty="0"/>
              <a:t>Format Code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若要讓這個變數佔 </a:t>
            </a:r>
            <a:r>
              <a:rPr lang="en-US" altLang="zh-TW" dirty="0"/>
              <a:t>6 </a:t>
            </a:r>
            <a:r>
              <a:rPr lang="zh-TW" altLang="en-US" dirty="0"/>
              <a:t>格 </a:t>
            </a:r>
            <a:r>
              <a:rPr lang="en-US" altLang="zh-TW" dirty="0"/>
              <a:t>( </a:t>
            </a:r>
            <a:r>
              <a:rPr lang="zh-TW" altLang="en-US" dirty="0"/>
              <a:t>預設置右 </a:t>
            </a:r>
            <a:r>
              <a:rPr lang="en-US" altLang="zh-TW" dirty="0"/>
              <a:t>)</a:t>
            </a:r>
            <a:r>
              <a:rPr lang="zh-TW" altLang="en-US" dirty="0"/>
              <a:t>，在 </a:t>
            </a:r>
            <a:r>
              <a:rPr lang="en-US" altLang="zh-TW" dirty="0"/>
              <a:t>d </a:t>
            </a:r>
            <a:r>
              <a:rPr lang="zh-TW" altLang="en-US" dirty="0"/>
              <a:t>前加入想要佔的位數，以下行為例。</a:t>
            </a:r>
            <a:endParaRPr lang="en-US" altLang="zh-TW" dirty="0"/>
          </a:p>
          <a:p>
            <a:endParaRPr lang="en-US" altLang="zh-TW" dirty="0"/>
          </a:p>
          <a:p>
            <a:r>
              <a:rPr lang="zh-TW" altLang="en-US" dirty="0"/>
              <a:t>若要讓這個變數佔 </a:t>
            </a:r>
            <a:r>
              <a:rPr lang="en-US" altLang="zh-TW" dirty="0"/>
              <a:t>6 </a:t>
            </a:r>
            <a:r>
              <a:rPr lang="zh-TW" altLang="en-US" dirty="0"/>
              <a:t>格 </a:t>
            </a:r>
            <a:r>
              <a:rPr lang="en-US" altLang="zh-TW" dirty="0"/>
              <a:t>( </a:t>
            </a:r>
            <a:r>
              <a:rPr lang="zh-TW" altLang="en-US" dirty="0"/>
              <a:t>預設置右 </a:t>
            </a:r>
            <a:r>
              <a:rPr lang="en-US" altLang="zh-TW" dirty="0"/>
              <a:t>)</a:t>
            </a:r>
            <a:r>
              <a:rPr lang="zh-TW" altLang="en-US" dirty="0"/>
              <a:t>，且多餘的空位補 </a:t>
            </a:r>
            <a:r>
              <a:rPr lang="en-US" altLang="zh-TW" dirty="0"/>
              <a:t>0</a:t>
            </a:r>
            <a:r>
              <a:rPr lang="zh-TW" altLang="en-US" dirty="0"/>
              <a:t>，則在 </a:t>
            </a:r>
            <a:r>
              <a:rPr lang="en-US" altLang="zh-TW" dirty="0"/>
              <a:t>6d </a:t>
            </a:r>
            <a:r>
              <a:rPr lang="zh-TW" altLang="en-US" dirty="0"/>
              <a:t>前再加入一個 </a:t>
            </a:r>
            <a:r>
              <a:rPr lang="en-US" altLang="zh-TW" dirty="0"/>
              <a:t>0</a:t>
            </a:r>
            <a:r>
              <a:rPr lang="zh-TW" altLang="en-US" dirty="0"/>
              <a:t>。</a:t>
            </a:r>
            <a:endParaRPr lang="en-US" altLang="zh-TW" dirty="0"/>
          </a:p>
        </p:txBody>
      </p:sp>
      <p:pic>
        <p:nvPicPr>
          <p:cNvPr id="5" name="圖片 4">
            <a:extLst>
              <a:ext uri="{FF2B5EF4-FFF2-40B4-BE49-F238E27FC236}">
                <a16:creationId xmlns:a16="http://schemas.microsoft.com/office/drawing/2014/main" id="{B5AE74E8-7E34-DA84-3E51-43AECFFEF328}"/>
              </a:ext>
            </a:extLst>
          </p:cNvPr>
          <p:cNvPicPr>
            <a:picLocks noChangeAspect="1"/>
          </p:cNvPicPr>
          <p:nvPr/>
        </p:nvPicPr>
        <p:blipFill>
          <a:blip r:embed="rId2"/>
          <a:stretch>
            <a:fillRect/>
          </a:stretch>
        </p:blipFill>
        <p:spPr>
          <a:xfrm>
            <a:off x="907600" y="4001207"/>
            <a:ext cx="6377455" cy="2683026"/>
          </a:xfrm>
          <a:prstGeom prst="rect">
            <a:avLst/>
          </a:prstGeom>
        </p:spPr>
      </p:pic>
    </p:spTree>
    <p:extLst>
      <p:ext uri="{BB962C8B-B14F-4D97-AF65-F5344CB8AC3E}">
        <p14:creationId xmlns:p14="http://schemas.microsoft.com/office/powerpoint/2010/main" val="322125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p:txBody>
          <a:bodyPr/>
          <a:lstStyle/>
          <a:p>
            <a:r>
              <a:rPr lang="zh-TW" altLang="en-US" dirty="0"/>
              <a:t>變數的 </a:t>
            </a:r>
            <a:r>
              <a:rPr lang="en-US" altLang="zh-TW" dirty="0"/>
              <a:t>Format Code</a:t>
            </a:r>
            <a:endParaRPr lang="en-US"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r>
              <a:rPr lang="zh-TW" altLang="en-US" dirty="0"/>
              <a:t>輸出小數點位數時，預設變數置左，並輸出多位小數點。</a:t>
            </a:r>
            <a:endParaRPr lang="en-US" altLang="zh-TW" dirty="0"/>
          </a:p>
          <a:p>
            <a:endParaRPr lang="en-US" altLang="zh-TW" dirty="0"/>
          </a:p>
          <a:p>
            <a:r>
              <a:rPr lang="zh-TW" altLang="en-US" dirty="0"/>
              <a:t>指定小數點位數，在 </a:t>
            </a:r>
            <a:r>
              <a:rPr lang="en-US" altLang="zh-TW" dirty="0"/>
              <a:t>f </a:t>
            </a:r>
            <a:r>
              <a:rPr lang="zh-TW" altLang="en-US" dirty="0"/>
              <a:t>前加入需要的小數點位數，並前面再加一個點號。</a:t>
            </a:r>
            <a:endParaRPr lang="en-US" altLang="zh-TW" dirty="0"/>
          </a:p>
          <a:p>
            <a:endParaRPr lang="en-US" altLang="zh-TW" dirty="0"/>
          </a:p>
          <a:p>
            <a:endParaRPr lang="en-US" altLang="zh-TW" dirty="0"/>
          </a:p>
        </p:txBody>
      </p:sp>
      <p:pic>
        <p:nvPicPr>
          <p:cNvPr id="14" name="圖片 13">
            <a:extLst>
              <a:ext uri="{FF2B5EF4-FFF2-40B4-BE49-F238E27FC236}">
                <a16:creationId xmlns:a16="http://schemas.microsoft.com/office/drawing/2014/main" id="{2C3AB492-A664-2989-7C3D-E999EBD3C7AA}"/>
              </a:ext>
            </a:extLst>
          </p:cNvPr>
          <p:cNvPicPr>
            <a:picLocks noChangeAspect="1"/>
          </p:cNvPicPr>
          <p:nvPr/>
        </p:nvPicPr>
        <p:blipFill>
          <a:blip r:embed="rId2"/>
          <a:stretch>
            <a:fillRect/>
          </a:stretch>
        </p:blipFill>
        <p:spPr>
          <a:xfrm>
            <a:off x="907600" y="3814408"/>
            <a:ext cx="5432910" cy="2451540"/>
          </a:xfrm>
          <a:prstGeom prst="rect">
            <a:avLst/>
          </a:prstGeom>
        </p:spPr>
      </p:pic>
    </p:spTree>
    <p:extLst>
      <p:ext uri="{BB962C8B-B14F-4D97-AF65-F5344CB8AC3E}">
        <p14:creationId xmlns:p14="http://schemas.microsoft.com/office/powerpoint/2010/main" val="1099617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042549-B065-38F9-69F7-2923AD736603}"/>
              </a:ext>
            </a:extLst>
          </p:cNvPr>
          <p:cNvSpPr>
            <a:spLocks noGrp="1"/>
          </p:cNvSpPr>
          <p:nvPr>
            <p:ph type="title"/>
          </p:nvPr>
        </p:nvSpPr>
        <p:spPr/>
        <p:txBody>
          <a:bodyPr/>
          <a:lstStyle/>
          <a:p>
            <a:r>
              <a:rPr lang="zh-TW" altLang="en-US" dirty="0"/>
              <a:t>變數的 </a:t>
            </a:r>
            <a:r>
              <a:rPr lang="en-US" altLang="zh-TW" dirty="0"/>
              <a:t>Format Code</a:t>
            </a:r>
            <a:endParaRPr lang="zh-TW" altLang="en-US" dirty="0"/>
          </a:p>
        </p:txBody>
      </p:sp>
      <p:sp>
        <p:nvSpPr>
          <p:cNvPr id="3" name="文字版面配置區 2">
            <a:extLst>
              <a:ext uri="{FF2B5EF4-FFF2-40B4-BE49-F238E27FC236}">
                <a16:creationId xmlns:a16="http://schemas.microsoft.com/office/drawing/2014/main" id="{6DD6142C-F44A-F62A-AEDF-9B975ED738CE}"/>
              </a:ext>
            </a:extLst>
          </p:cNvPr>
          <p:cNvSpPr>
            <a:spLocks noGrp="1"/>
          </p:cNvSpPr>
          <p:nvPr>
            <p:ph type="body" idx="1"/>
          </p:nvPr>
        </p:nvSpPr>
        <p:spPr/>
        <p:txBody>
          <a:bodyPr/>
          <a:lstStyle/>
          <a:p>
            <a:r>
              <a:rPr lang="zh-TW" altLang="en-US" dirty="0"/>
              <a:t>若想像整數一樣佔固定格數，在點號前加入總共</a:t>
            </a:r>
            <a:r>
              <a:rPr lang="en-US" altLang="zh-TW" dirty="0"/>
              <a:t>(</a:t>
            </a:r>
            <a:r>
              <a:rPr lang="zh-TW" altLang="en-US" dirty="0"/>
              <a:t>含小數</a:t>
            </a:r>
            <a:r>
              <a:rPr lang="en-US" altLang="zh-TW" dirty="0"/>
              <a:t>)</a:t>
            </a:r>
            <a:r>
              <a:rPr lang="zh-TW" altLang="en-US" dirty="0"/>
              <a:t>想要佔的位數。</a:t>
            </a:r>
            <a:endParaRPr lang="en-US" altLang="zh-TW" dirty="0"/>
          </a:p>
          <a:p>
            <a:endParaRPr lang="en-US" altLang="zh-TW" dirty="0"/>
          </a:p>
          <a:p>
            <a:r>
              <a:rPr lang="zh-TW" altLang="en-US" dirty="0"/>
              <a:t>若想在佔格多餘處補 </a:t>
            </a:r>
            <a:r>
              <a:rPr lang="en-US" altLang="zh-TW" dirty="0"/>
              <a:t>0</a:t>
            </a:r>
            <a:r>
              <a:rPr lang="zh-TW" altLang="en-US" dirty="0"/>
              <a:t>，在想要佔的位數前再加一個 </a:t>
            </a:r>
            <a:r>
              <a:rPr lang="en-US" altLang="zh-TW" dirty="0"/>
              <a:t>0</a:t>
            </a:r>
            <a:r>
              <a:rPr lang="zh-TW" altLang="en-US" dirty="0"/>
              <a:t>。</a:t>
            </a:r>
            <a:endParaRPr lang="en-US" altLang="zh-TW" dirty="0"/>
          </a:p>
          <a:p>
            <a:endParaRPr lang="zh-TW" altLang="en-US" dirty="0"/>
          </a:p>
        </p:txBody>
      </p:sp>
      <p:pic>
        <p:nvPicPr>
          <p:cNvPr id="12" name="圖片 11">
            <a:extLst>
              <a:ext uri="{FF2B5EF4-FFF2-40B4-BE49-F238E27FC236}">
                <a16:creationId xmlns:a16="http://schemas.microsoft.com/office/drawing/2014/main" id="{D74F490F-03DE-198D-5B90-707BE9E133A0}"/>
              </a:ext>
            </a:extLst>
          </p:cNvPr>
          <p:cNvPicPr>
            <a:picLocks noChangeAspect="1"/>
          </p:cNvPicPr>
          <p:nvPr/>
        </p:nvPicPr>
        <p:blipFill>
          <a:blip r:embed="rId2"/>
          <a:stretch>
            <a:fillRect/>
          </a:stretch>
        </p:blipFill>
        <p:spPr>
          <a:xfrm>
            <a:off x="907599" y="3807835"/>
            <a:ext cx="5402765" cy="2454766"/>
          </a:xfrm>
          <a:prstGeom prst="rect">
            <a:avLst/>
          </a:prstGeom>
        </p:spPr>
      </p:pic>
    </p:spTree>
    <p:extLst>
      <p:ext uri="{BB962C8B-B14F-4D97-AF65-F5344CB8AC3E}">
        <p14:creationId xmlns:p14="http://schemas.microsoft.com/office/powerpoint/2010/main" val="2023139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F9CC7F3-694A-7609-1126-5FD9FF07DC59}"/>
              </a:ext>
            </a:extLst>
          </p:cNvPr>
          <p:cNvSpPr>
            <a:spLocks noGrp="1"/>
          </p:cNvSpPr>
          <p:nvPr>
            <p:ph type="title"/>
          </p:nvPr>
        </p:nvSpPr>
        <p:spPr>
          <a:xfrm>
            <a:off x="801667" y="173767"/>
            <a:ext cx="11005146" cy="983200"/>
          </a:xfrm>
        </p:spPr>
        <p:txBody>
          <a:bodyPr/>
          <a:lstStyle/>
          <a:p>
            <a:r>
              <a:rPr lang="zh-TW" altLang="en-US" dirty="0"/>
              <a:t>補充：自定義置左及置中，及填補空位的字元</a:t>
            </a:r>
            <a:endParaRPr lang="en-US" altLang="zh-TW" dirty="0"/>
          </a:p>
        </p:txBody>
      </p:sp>
      <p:sp>
        <p:nvSpPr>
          <p:cNvPr id="10" name="Text Placeholder 2">
            <a:extLst>
              <a:ext uri="{FF2B5EF4-FFF2-40B4-BE49-F238E27FC236}">
                <a16:creationId xmlns:a16="http://schemas.microsoft.com/office/drawing/2014/main" id="{34F07258-313D-5EAE-E9C2-A0AB4C775446}"/>
              </a:ext>
            </a:extLst>
          </p:cNvPr>
          <p:cNvSpPr>
            <a:spLocks noGrp="1"/>
          </p:cNvSpPr>
          <p:nvPr>
            <p:ph type="body" idx="1"/>
          </p:nvPr>
        </p:nvSpPr>
        <p:spPr/>
        <p:txBody>
          <a:bodyPr/>
          <a:lstStyle/>
          <a:p>
            <a:endParaRPr lang="en-US" altLang="zh-TW" dirty="0"/>
          </a:p>
        </p:txBody>
      </p:sp>
      <p:pic>
        <p:nvPicPr>
          <p:cNvPr id="4" name="圖片 3">
            <a:extLst>
              <a:ext uri="{FF2B5EF4-FFF2-40B4-BE49-F238E27FC236}">
                <a16:creationId xmlns:a16="http://schemas.microsoft.com/office/drawing/2014/main" id="{5516FA72-67D6-7A05-277B-8A81E9A9B7E9}"/>
              </a:ext>
            </a:extLst>
          </p:cNvPr>
          <p:cNvPicPr>
            <a:picLocks noChangeAspect="1"/>
          </p:cNvPicPr>
          <p:nvPr/>
        </p:nvPicPr>
        <p:blipFill>
          <a:blip r:embed="rId2"/>
          <a:stretch>
            <a:fillRect/>
          </a:stretch>
        </p:blipFill>
        <p:spPr>
          <a:xfrm>
            <a:off x="907600" y="1381950"/>
            <a:ext cx="4026141" cy="5302283"/>
          </a:xfrm>
          <a:prstGeom prst="rect">
            <a:avLst/>
          </a:prstGeom>
        </p:spPr>
      </p:pic>
    </p:spTree>
    <p:extLst>
      <p:ext uri="{BB962C8B-B14F-4D97-AF65-F5344CB8AC3E}">
        <p14:creationId xmlns:p14="http://schemas.microsoft.com/office/powerpoint/2010/main" val="295461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Data Type</a:t>
            </a: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變數的運算符號</a:t>
            </a:r>
            <a:endParaRPr lang="en-US" altLang="zh-TW" sz="3470" dirty="0">
              <a:solidFill>
                <a:srgbClr val="A6AAA9"/>
              </a:solidFill>
            </a:endParaRPr>
          </a:p>
        </p:txBody>
      </p:sp>
    </p:spTree>
    <p:extLst>
      <p:ext uri="{BB962C8B-B14F-4D97-AF65-F5344CB8AC3E}">
        <p14:creationId xmlns:p14="http://schemas.microsoft.com/office/powerpoint/2010/main" val="10375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prstGeom prst="rect">
            <a:avLst/>
          </a:prstGeom>
          <a:noFill/>
          <a:ln>
            <a:noFill/>
          </a:ln>
        </p:spPr>
        <p:txBody>
          <a:bodyPr spcFirstLastPara="1" vert="horz" wrap="square" lIns="35700" tIns="35700" rIns="35700" bIns="35700" rtlCol="0" anchor="t" anchorCtr="0">
            <a:noAutofit/>
          </a:bodyPr>
          <a:lstStyle/>
          <a:p>
            <a:r>
              <a:rPr lang="en-US" altLang="zh-TW" sz="5330" dirty="0">
                <a:solidFill>
                  <a:srgbClr val="00B050"/>
                </a:solidFill>
              </a:rPr>
              <a:t>Input Output and Comment</a:t>
            </a:r>
            <a:endParaRPr lang="zh-TW" altLang="en-US" sz="5330" dirty="0">
              <a:solidFill>
                <a:srgbClr val="00B050"/>
              </a:solidFill>
            </a:endParaRPr>
          </a:p>
        </p:txBody>
      </p:sp>
      <p:sp>
        <p:nvSpPr>
          <p:cNvPr id="160" name="Google Shape;160;p7"/>
          <p:cNvSpPr txBox="1">
            <a:spLocks noGrp="1"/>
          </p:cNvSpPr>
          <p:nvPr>
            <p:ph type="subTitle" idx="1"/>
          </p:nvPr>
        </p:nvSpPr>
        <p:spPr>
          <a:prstGeom prst="rect">
            <a:avLst/>
          </a:prstGeom>
          <a:noFill/>
          <a:ln>
            <a:noFill/>
          </a:ln>
        </p:spPr>
        <p:txBody>
          <a:bodyPr spcFirstLastPara="1" vert="horz" wrap="square" lIns="35700" tIns="35700" rIns="35700" bIns="35700" rtlCol="0" anchor="t" anchorCtr="0">
            <a:noAutofit/>
          </a:bodyPr>
          <a:lstStyle/>
          <a:p>
            <a:pPr marL="0" indent="0">
              <a:lnSpc>
                <a:spcPct val="100000"/>
              </a:lnSpc>
              <a:spcBef>
                <a:spcPts val="0"/>
              </a:spcBef>
              <a:buClr>
                <a:schemeClr val="dk2"/>
              </a:buClr>
              <a:buSzPts val="1800"/>
            </a:pPr>
            <a:r>
              <a:rPr lang="zh-TW" altLang="en-US" sz="3470" dirty="0">
                <a:solidFill>
                  <a:srgbClr val="A6AAA9"/>
                </a:solidFill>
              </a:rPr>
              <a:t>輸出</a:t>
            </a:r>
            <a:endParaRPr lang="en-US" altLang="zh-TW" sz="3470" dirty="0">
              <a:solidFill>
                <a:srgbClr val="A6AAA9"/>
              </a:solidFill>
            </a:endParaRPr>
          </a:p>
        </p:txBody>
      </p:sp>
      <p:sp>
        <p:nvSpPr>
          <p:cNvPr id="161" name="Google Shape;161;p7"/>
          <p:cNvSpPr txBox="1">
            <a:spLocks noGrp="1"/>
          </p:cNvSpPr>
          <p:nvPr>
            <p:ph type="sldNum" idx="4294967295"/>
          </p:nvPr>
        </p:nvSpPr>
        <p:spPr>
          <a:xfrm>
            <a:off x="11549063" y="6537325"/>
            <a:ext cx="642937" cy="320675"/>
          </a:xfrm>
          <a:prstGeom prst="rect">
            <a:avLst/>
          </a:prstGeom>
          <a:noFill/>
          <a:ln>
            <a:noFill/>
          </a:ln>
        </p:spPr>
        <p:txBody>
          <a:bodyPr spcFirstLastPara="1" vert="horz" wrap="square" lIns="35700" tIns="35700" rIns="35700" bIns="35700" rtlCol="0" anchor="t" anchorCtr="0">
            <a:noAutofit/>
          </a:bodyPr>
          <a:lstStyle/>
          <a:p>
            <a:fld id="{00000000-1234-1234-1234-123412341234}" type="slidenum">
              <a:rPr lang="en-US" altLang="zh-TW"/>
              <a:pPr/>
              <a:t>5</a:t>
            </a:fld>
            <a:endParaRPr dirty="0"/>
          </a:p>
        </p:txBody>
      </p:sp>
    </p:spTree>
    <p:extLst>
      <p:ext uri="{BB962C8B-B14F-4D97-AF65-F5344CB8AC3E}">
        <p14:creationId xmlns:p14="http://schemas.microsoft.com/office/powerpoint/2010/main" val="4078134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F58A2B-DAB4-DFE8-00DE-36ABF37674D5}"/>
              </a:ext>
            </a:extLst>
          </p:cNvPr>
          <p:cNvSpPr>
            <a:spLocks noGrp="1"/>
          </p:cNvSpPr>
          <p:nvPr>
            <p:ph type="title"/>
          </p:nvPr>
        </p:nvSpPr>
        <p:spPr/>
        <p:txBody>
          <a:bodyPr/>
          <a:lstStyle/>
          <a:p>
            <a:r>
              <a:rPr lang="zh-TW" altLang="en-US" dirty="0"/>
              <a:t>變數的運算符號</a:t>
            </a:r>
          </a:p>
        </p:txBody>
      </p:sp>
      <p:sp>
        <p:nvSpPr>
          <p:cNvPr id="5" name="文字版面配置區 4">
            <a:extLst>
              <a:ext uri="{FF2B5EF4-FFF2-40B4-BE49-F238E27FC236}">
                <a16:creationId xmlns:a16="http://schemas.microsoft.com/office/drawing/2014/main" id="{59ABAEE1-8D36-B7CC-B36F-049E5AB3D4A8}"/>
              </a:ext>
            </a:extLst>
          </p:cNvPr>
          <p:cNvSpPr>
            <a:spLocks noGrp="1"/>
          </p:cNvSpPr>
          <p:nvPr>
            <p:ph type="body" idx="1"/>
          </p:nvPr>
        </p:nvSpPr>
        <p:spPr/>
        <p:txBody>
          <a:bodyPr/>
          <a:lstStyle/>
          <a:p>
            <a:r>
              <a:rPr lang="en-US" altLang="zh-TW" dirty="0"/>
              <a:t>Python </a:t>
            </a:r>
            <a:r>
              <a:rPr lang="zh-TW" altLang="en-US" dirty="0"/>
              <a:t>對於各種變數支援不同的運算符號集。</a:t>
            </a:r>
            <a:endParaRPr lang="en-US" altLang="zh-TW" dirty="0"/>
          </a:p>
          <a:p>
            <a:endParaRPr lang="en-US" altLang="zh-TW" dirty="0"/>
          </a:p>
          <a:p>
            <a:r>
              <a:rPr lang="zh-TW" altLang="en-US" dirty="0"/>
              <a:t>整數、浮點數及複數支援一般四則運算、次方等，還有邏輯符號 </a:t>
            </a:r>
            <a:r>
              <a:rPr lang="en-US" altLang="zh-TW" dirty="0"/>
              <a:t>(</a:t>
            </a:r>
            <a:r>
              <a:rPr lang="zh-TW" altLang="en-US" dirty="0"/>
              <a:t> </a:t>
            </a:r>
            <a:r>
              <a:rPr lang="en-US" altLang="zh-TW" dirty="0"/>
              <a:t>and</a:t>
            </a:r>
            <a:r>
              <a:rPr lang="zh-TW" altLang="en-US" dirty="0"/>
              <a:t>、</a:t>
            </a:r>
            <a:r>
              <a:rPr lang="en-US" altLang="zh-TW" dirty="0"/>
              <a:t>or</a:t>
            </a:r>
            <a:r>
              <a:rPr lang="zh-TW" altLang="en-US" dirty="0"/>
              <a:t>、</a:t>
            </a:r>
            <a:r>
              <a:rPr lang="en-US" altLang="zh-TW" dirty="0"/>
              <a:t>not)</a:t>
            </a:r>
            <a:r>
              <a:rPr lang="zh-TW" altLang="en-US" dirty="0"/>
              <a:t> 及比較符號 </a:t>
            </a:r>
            <a:r>
              <a:rPr lang="en-US" altLang="zh-TW" dirty="0"/>
              <a:t>(</a:t>
            </a:r>
            <a:r>
              <a:rPr lang="zh-TW" altLang="en-US" dirty="0"/>
              <a:t> </a:t>
            </a:r>
            <a:r>
              <a:rPr lang="en-US" altLang="zh-TW" dirty="0"/>
              <a:t>&gt;=</a:t>
            </a:r>
            <a:r>
              <a:rPr lang="zh-TW" altLang="en-US" dirty="0"/>
              <a:t>，</a:t>
            </a:r>
            <a:r>
              <a:rPr lang="en-US" altLang="zh-TW" dirty="0"/>
              <a:t>==</a:t>
            </a:r>
            <a:r>
              <a:rPr lang="zh-TW" altLang="en-US" dirty="0"/>
              <a:t>，</a:t>
            </a:r>
            <a:r>
              <a:rPr lang="en-US" altLang="zh-TW" dirty="0"/>
              <a:t>&lt;=</a:t>
            </a:r>
            <a:r>
              <a:rPr lang="zh-TW" altLang="en-US" dirty="0"/>
              <a:t>，</a:t>
            </a:r>
            <a:r>
              <a:rPr lang="en-US" altLang="zh-TW" dirty="0"/>
              <a:t>!=</a:t>
            </a:r>
            <a:r>
              <a:rPr lang="zh-TW" altLang="en-US" dirty="0"/>
              <a:t> </a:t>
            </a:r>
            <a:r>
              <a:rPr lang="en-US" altLang="zh-TW" dirty="0"/>
              <a:t>)</a:t>
            </a:r>
            <a:r>
              <a:rPr lang="zh-TW" altLang="en-US" dirty="0"/>
              <a:t>。</a:t>
            </a:r>
            <a:endParaRPr lang="en-US" altLang="zh-TW" dirty="0"/>
          </a:p>
          <a:p>
            <a:endParaRPr lang="en-US" altLang="zh-TW" dirty="0"/>
          </a:p>
          <a:p>
            <a:r>
              <a:rPr lang="zh-TW" altLang="en-US" dirty="0"/>
              <a:t>而字串則支援串接 </a:t>
            </a:r>
            <a:r>
              <a:rPr lang="en-US" altLang="zh-TW" dirty="0"/>
              <a:t>(</a:t>
            </a:r>
            <a:r>
              <a:rPr lang="zh-TW" altLang="en-US" dirty="0"/>
              <a:t> </a:t>
            </a:r>
            <a:r>
              <a:rPr lang="en-US" altLang="zh-TW" dirty="0"/>
              <a:t>+</a:t>
            </a:r>
            <a:r>
              <a:rPr lang="zh-TW" altLang="en-US" dirty="0"/>
              <a:t> </a:t>
            </a:r>
            <a:r>
              <a:rPr lang="en-US" altLang="zh-TW" dirty="0"/>
              <a:t>)</a:t>
            </a:r>
            <a:r>
              <a:rPr lang="zh-TW" altLang="en-US" dirty="0"/>
              <a:t>，重複 </a:t>
            </a:r>
            <a:r>
              <a:rPr lang="en-US" altLang="zh-TW" dirty="0"/>
              <a:t>(</a:t>
            </a:r>
            <a:r>
              <a:rPr lang="zh-TW" altLang="en-US" dirty="0"/>
              <a:t> </a:t>
            </a:r>
            <a:r>
              <a:rPr lang="en-US" altLang="zh-TW" dirty="0"/>
              <a:t>*</a:t>
            </a:r>
            <a:r>
              <a:rPr lang="zh-TW" altLang="en-US" dirty="0"/>
              <a:t> </a:t>
            </a:r>
            <a:r>
              <a:rPr lang="en-US" altLang="zh-TW" dirty="0"/>
              <a:t>)</a:t>
            </a:r>
            <a:r>
              <a:rPr lang="zh-TW" altLang="en-US" dirty="0"/>
              <a:t>，也支援比較符號。</a:t>
            </a:r>
          </a:p>
        </p:txBody>
      </p:sp>
    </p:spTree>
    <p:extLst>
      <p:ext uri="{BB962C8B-B14F-4D97-AF65-F5344CB8AC3E}">
        <p14:creationId xmlns:p14="http://schemas.microsoft.com/office/powerpoint/2010/main" val="778076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F58A2B-DAB4-DFE8-00DE-36ABF37674D5}"/>
              </a:ext>
            </a:extLst>
          </p:cNvPr>
          <p:cNvSpPr>
            <a:spLocks noGrp="1"/>
          </p:cNvSpPr>
          <p:nvPr>
            <p:ph type="title"/>
          </p:nvPr>
        </p:nvSpPr>
        <p:spPr/>
        <p:txBody>
          <a:bodyPr/>
          <a:lstStyle/>
          <a:p>
            <a:r>
              <a:rPr lang="zh-TW" altLang="en-US" dirty="0"/>
              <a:t>變數的運算符號</a:t>
            </a:r>
          </a:p>
        </p:txBody>
      </p:sp>
      <p:sp>
        <p:nvSpPr>
          <p:cNvPr id="5" name="文字版面配置區 4">
            <a:extLst>
              <a:ext uri="{FF2B5EF4-FFF2-40B4-BE49-F238E27FC236}">
                <a16:creationId xmlns:a16="http://schemas.microsoft.com/office/drawing/2014/main" id="{59ABAEE1-8D36-B7CC-B36F-049E5AB3D4A8}"/>
              </a:ext>
            </a:extLst>
          </p:cNvPr>
          <p:cNvSpPr>
            <a:spLocks noGrp="1"/>
          </p:cNvSpPr>
          <p:nvPr>
            <p:ph type="body" idx="1"/>
          </p:nvPr>
        </p:nvSpPr>
        <p:spPr>
          <a:xfrm>
            <a:off x="907600" y="1361400"/>
            <a:ext cx="10588400" cy="4901200"/>
          </a:xfrm>
        </p:spPr>
        <p:txBody>
          <a:bodyPr/>
          <a:lstStyle/>
          <a:p>
            <a:r>
              <a:rPr lang="zh-TW" altLang="en-US" dirty="0"/>
              <a:t>除了常見的加減乘除運算外，也有取商、次方、餘數等常見運算方式。</a:t>
            </a:r>
            <a:endParaRPr lang="en-US" altLang="zh-TW" dirty="0"/>
          </a:p>
          <a:p>
            <a:endParaRPr lang="en-US" altLang="zh-TW" dirty="0"/>
          </a:p>
          <a:p>
            <a:pPr lvl="1">
              <a:buFont typeface="Wingdings" panose="05000000000000000000" pitchFamily="2" charset="2"/>
              <a:buChar char="Ø"/>
            </a:pPr>
            <a:r>
              <a:rPr lang="zh-TW" altLang="en-US" dirty="0"/>
              <a:t> </a:t>
            </a:r>
            <a:r>
              <a:rPr lang="en-US" altLang="zh-TW" dirty="0"/>
              <a:t>// </a:t>
            </a:r>
            <a:r>
              <a:rPr lang="zh-TW" altLang="en-US" dirty="0"/>
              <a:t>：</a:t>
            </a:r>
            <a:r>
              <a:rPr lang="en-US" altLang="zh-TW" dirty="0"/>
              <a:t>Floor division</a:t>
            </a:r>
            <a:r>
              <a:rPr lang="zh-TW" altLang="en-US" dirty="0"/>
              <a:t>，只留下商</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en-US" altLang="zh-TW" dirty="0"/>
              <a:t>** </a:t>
            </a:r>
            <a:r>
              <a:rPr lang="zh-TW" altLang="en-US" dirty="0"/>
              <a:t>：代表取次方</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en-US" altLang="zh-TW" dirty="0"/>
              <a:t>%</a:t>
            </a:r>
            <a:r>
              <a:rPr lang="zh-TW" altLang="en-US" dirty="0"/>
              <a:t> ：代表只取餘數</a:t>
            </a:r>
          </a:p>
        </p:txBody>
      </p:sp>
      <p:pic>
        <p:nvPicPr>
          <p:cNvPr id="8" name="圖片 7">
            <a:extLst>
              <a:ext uri="{FF2B5EF4-FFF2-40B4-BE49-F238E27FC236}">
                <a16:creationId xmlns:a16="http://schemas.microsoft.com/office/drawing/2014/main" id="{3E1613ED-0C22-4EC9-6BA2-80C40DF1AC0E}"/>
              </a:ext>
            </a:extLst>
          </p:cNvPr>
          <p:cNvPicPr>
            <a:picLocks noChangeAspect="1"/>
          </p:cNvPicPr>
          <p:nvPr/>
        </p:nvPicPr>
        <p:blipFill>
          <a:blip r:embed="rId2"/>
          <a:stretch>
            <a:fillRect/>
          </a:stretch>
        </p:blipFill>
        <p:spPr>
          <a:xfrm>
            <a:off x="6880588" y="1990725"/>
            <a:ext cx="4615411" cy="4363005"/>
          </a:xfrm>
          <a:prstGeom prst="rect">
            <a:avLst/>
          </a:prstGeom>
        </p:spPr>
      </p:pic>
      <p:sp>
        <p:nvSpPr>
          <p:cNvPr id="11" name="矩形 10">
            <a:extLst>
              <a:ext uri="{FF2B5EF4-FFF2-40B4-BE49-F238E27FC236}">
                <a16:creationId xmlns:a16="http://schemas.microsoft.com/office/drawing/2014/main" id="{6648FEFD-12EB-DC44-B091-D772D7E35FE0}"/>
              </a:ext>
            </a:extLst>
          </p:cNvPr>
          <p:cNvSpPr/>
          <p:nvPr/>
        </p:nvSpPr>
        <p:spPr>
          <a:xfrm>
            <a:off x="7153112" y="5468630"/>
            <a:ext cx="4448955" cy="188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A9042C07-C191-B6DE-51C9-A65F03AC1965}"/>
              </a:ext>
            </a:extLst>
          </p:cNvPr>
          <p:cNvSpPr txBox="1"/>
          <p:nvPr/>
        </p:nvSpPr>
        <p:spPr>
          <a:xfrm>
            <a:off x="2362201" y="5522733"/>
            <a:ext cx="4790912"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一般除法，就算是兩個整數相除，也會將結果自動轉為浮點數</a:t>
            </a:r>
          </a:p>
        </p:txBody>
      </p:sp>
    </p:spTree>
    <p:extLst>
      <p:ext uri="{BB962C8B-B14F-4D97-AF65-F5344CB8AC3E}">
        <p14:creationId xmlns:p14="http://schemas.microsoft.com/office/powerpoint/2010/main" val="152128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F58A2B-DAB4-DFE8-00DE-36ABF37674D5}"/>
              </a:ext>
            </a:extLst>
          </p:cNvPr>
          <p:cNvSpPr>
            <a:spLocks noGrp="1"/>
          </p:cNvSpPr>
          <p:nvPr>
            <p:ph type="title"/>
          </p:nvPr>
        </p:nvSpPr>
        <p:spPr/>
        <p:txBody>
          <a:bodyPr/>
          <a:lstStyle/>
          <a:p>
            <a:r>
              <a:rPr lang="zh-TW" altLang="en-US" dirty="0"/>
              <a:t>變數的運算符號</a:t>
            </a:r>
          </a:p>
        </p:txBody>
      </p:sp>
      <p:sp>
        <p:nvSpPr>
          <p:cNvPr id="5" name="文字版面配置區 4">
            <a:extLst>
              <a:ext uri="{FF2B5EF4-FFF2-40B4-BE49-F238E27FC236}">
                <a16:creationId xmlns:a16="http://schemas.microsoft.com/office/drawing/2014/main" id="{59ABAEE1-8D36-B7CC-B36F-049E5AB3D4A8}"/>
              </a:ext>
            </a:extLst>
          </p:cNvPr>
          <p:cNvSpPr>
            <a:spLocks noGrp="1"/>
          </p:cNvSpPr>
          <p:nvPr>
            <p:ph type="body" idx="1"/>
          </p:nvPr>
        </p:nvSpPr>
        <p:spPr/>
        <p:txBody>
          <a:bodyPr/>
          <a:lstStyle/>
          <a:p>
            <a:r>
              <a:rPr lang="zh-TW" altLang="en-US" dirty="0"/>
              <a:t>字串的 </a:t>
            </a:r>
            <a:r>
              <a:rPr lang="en-US" altLang="zh-TW" dirty="0"/>
              <a:t>+ </a:t>
            </a:r>
            <a:r>
              <a:rPr lang="zh-TW" altLang="en-US" dirty="0"/>
              <a:t>符號為串接意思。</a:t>
            </a:r>
            <a:endParaRPr lang="en-US" altLang="zh-TW" dirty="0"/>
          </a:p>
          <a:p>
            <a:endParaRPr lang="en-US" altLang="zh-TW" dirty="0"/>
          </a:p>
          <a:p>
            <a:r>
              <a:rPr lang="zh-TW" altLang="en-US" dirty="0"/>
              <a:t>字串的 * 符號為重複意思。</a:t>
            </a:r>
          </a:p>
        </p:txBody>
      </p:sp>
      <p:pic>
        <p:nvPicPr>
          <p:cNvPr id="3" name="圖片 2">
            <a:extLst>
              <a:ext uri="{FF2B5EF4-FFF2-40B4-BE49-F238E27FC236}">
                <a16:creationId xmlns:a16="http://schemas.microsoft.com/office/drawing/2014/main" id="{6C3E2057-109C-B4B2-6DAA-BFCC6F5068A0}"/>
              </a:ext>
            </a:extLst>
          </p:cNvPr>
          <p:cNvPicPr>
            <a:picLocks noChangeAspect="1"/>
          </p:cNvPicPr>
          <p:nvPr/>
        </p:nvPicPr>
        <p:blipFill>
          <a:blip r:embed="rId2"/>
          <a:stretch>
            <a:fillRect/>
          </a:stretch>
        </p:blipFill>
        <p:spPr>
          <a:xfrm>
            <a:off x="907600" y="3424659"/>
            <a:ext cx="6327213" cy="2837941"/>
          </a:xfrm>
          <a:prstGeom prst="rect">
            <a:avLst/>
          </a:prstGeom>
        </p:spPr>
      </p:pic>
    </p:spTree>
    <p:extLst>
      <p:ext uri="{BB962C8B-B14F-4D97-AF65-F5344CB8AC3E}">
        <p14:creationId xmlns:p14="http://schemas.microsoft.com/office/powerpoint/2010/main" val="2528666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F58A2B-DAB4-DFE8-00DE-36ABF37674D5}"/>
              </a:ext>
            </a:extLst>
          </p:cNvPr>
          <p:cNvSpPr>
            <a:spLocks noGrp="1"/>
          </p:cNvSpPr>
          <p:nvPr>
            <p:ph type="title"/>
          </p:nvPr>
        </p:nvSpPr>
        <p:spPr/>
        <p:txBody>
          <a:bodyPr/>
          <a:lstStyle/>
          <a:p>
            <a:r>
              <a:rPr lang="zh-TW" altLang="en-US" dirty="0"/>
              <a:t>變數的運算符號</a:t>
            </a:r>
          </a:p>
        </p:txBody>
      </p:sp>
      <p:sp>
        <p:nvSpPr>
          <p:cNvPr id="5" name="文字版面配置區 4">
            <a:extLst>
              <a:ext uri="{FF2B5EF4-FFF2-40B4-BE49-F238E27FC236}">
                <a16:creationId xmlns:a16="http://schemas.microsoft.com/office/drawing/2014/main" id="{59ABAEE1-8D36-B7CC-B36F-049E5AB3D4A8}"/>
              </a:ext>
            </a:extLst>
          </p:cNvPr>
          <p:cNvSpPr>
            <a:spLocks noGrp="1"/>
          </p:cNvSpPr>
          <p:nvPr>
            <p:ph type="body" idx="1"/>
          </p:nvPr>
        </p:nvSpPr>
        <p:spPr/>
        <p:txBody>
          <a:bodyPr/>
          <a:lstStyle/>
          <a:p>
            <a:r>
              <a:rPr lang="zh-TW" altLang="en-US" dirty="0"/>
              <a:t>整數與符點數的大小比較相當直觀。</a:t>
            </a:r>
            <a:endParaRPr lang="en-US" altLang="zh-TW" dirty="0"/>
          </a:p>
          <a:p>
            <a:endParaRPr lang="en-US" altLang="zh-TW" dirty="0"/>
          </a:p>
          <a:p>
            <a:r>
              <a:rPr lang="zh-TW" altLang="en-US" dirty="0"/>
              <a:t>但注意複數型態是無法做大小比較的。</a:t>
            </a:r>
          </a:p>
        </p:txBody>
      </p:sp>
      <p:pic>
        <p:nvPicPr>
          <p:cNvPr id="6" name="圖片 5">
            <a:extLst>
              <a:ext uri="{FF2B5EF4-FFF2-40B4-BE49-F238E27FC236}">
                <a16:creationId xmlns:a16="http://schemas.microsoft.com/office/drawing/2014/main" id="{60B1BFC9-9823-2100-3CB8-900663B8DE35}"/>
              </a:ext>
            </a:extLst>
          </p:cNvPr>
          <p:cNvPicPr>
            <a:picLocks noChangeAspect="1"/>
          </p:cNvPicPr>
          <p:nvPr/>
        </p:nvPicPr>
        <p:blipFill>
          <a:blip r:embed="rId2"/>
          <a:stretch>
            <a:fillRect/>
          </a:stretch>
        </p:blipFill>
        <p:spPr>
          <a:xfrm>
            <a:off x="907598" y="2436392"/>
            <a:ext cx="8326835" cy="3826208"/>
          </a:xfrm>
          <a:prstGeom prst="rect">
            <a:avLst/>
          </a:prstGeom>
        </p:spPr>
      </p:pic>
    </p:spTree>
    <p:extLst>
      <p:ext uri="{BB962C8B-B14F-4D97-AF65-F5344CB8AC3E}">
        <p14:creationId xmlns:p14="http://schemas.microsoft.com/office/powerpoint/2010/main" val="94729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EF58A2B-DAB4-DFE8-00DE-36ABF37674D5}"/>
              </a:ext>
            </a:extLst>
          </p:cNvPr>
          <p:cNvSpPr>
            <a:spLocks noGrp="1"/>
          </p:cNvSpPr>
          <p:nvPr>
            <p:ph type="title"/>
          </p:nvPr>
        </p:nvSpPr>
        <p:spPr/>
        <p:txBody>
          <a:bodyPr/>
          <a:lstStyle/>
          <a:p>
            <a:r>
              <a:rPr lang="zh-TW" altLang="en-US" dirty="0"/>
              <a:t>變數的運算符號</a:t>
            </a:r>
          </a:p>
        </p:txBody>
      </p:sp>
      <p:sp>
        <p:nvSpPr>
          <p:cNvPr id="5" name="文字版面配置區 4">
            <a:extLst>
              <a:ext uri="{FF2B5EF4-FFF2-40B4-BE49-F238E27FC236}">
                <a16:creationId xmlns:a16="http://schemas.microsoft.com/office/drawing/2014/main" id="{59ABAEE1-8D36-B7CC-B36F-049E5AB3D4A8}"/>
              </a:ext>
            </a:extLst>
          </p:cNvPr>
          <p:cNvSpPr>
            <a:spLocks noGrp="1"/>
          </p:cNvSpPr>
          <p:nvPr>
            <p:ph type="body" idx="1"/>
          </p:nvPr>
        </p:nvSpPr>
        <p:spPr/>
        <p:txBody>
          <a:bodyPr/>
          <a:lstStyle/>
          <a:p>
            <a:r>
              <a:rPr lang="zh-TW" altLang="en-US" dirty="0"/>
              <a:t>字串的大小比較是依照字典序，想像它們會在字典出現的先後順序，先出現者較小。</a:t>
            </a:r>
          </a:p>
        </p:txBody>
      </p:sp>
      <p:pic>
        <p:nvPicPr>
          <p:cNvPr id="8" name="圖片 7">
            <a:extLst>
              <a:ext uri="{FF2B5EF4-FFF2-40B4-BE49-F238E27FC236}">
                <a16:creationId xmlns:a16="http://schemas.microsoft.com/office/drawing/2014/main" id="{08F61AAC-1188-D0E5-AB35-46161A48FC75}"/>
              </a:ext>
            </a:extLst>
          </p:cNvPr>
          <p:cNvPicPr>
            <a:picLocks noChangeAspect="1"/>
          </p:cNvPicPr>
          <p:nvPr/>
        </p:nvPicPr>
        <p:blipFill>
          <a:blip r:embed="rId2"/>
          <a:stretch>
            <a:fillRect/>
          </a:stretch>
        </p:blipFill>
        <p:spPr>
          <a:xfrm>
            <a:off x="907599" y="2441423"/>
            <a:ext cx="8326835" cy="3826208"/>
          </a:xfrm>
          <a:prstGeom prst="rect">
            <a:avLst/>
          </a:prstGeom>
        </p:spPr>
      </p:pic>
    </p:spTree>
    <p:extLst>
      <p:ext uri="{BB962C8B-B14F-4D97-AF65-F5344CB8AC3E}">
        <p14:creationId xmlns:p14="http://schemas.microsoft.com/office/powerpoint/2010/main" val="195581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Containers</a:t>
            </a:r>
            <a:br>
              <a:rPr lang="en-US" altLang="zh-TW" sz="5330" dirty="0">
                <a:solidFill>
                  <a:srgbClr val="00B050"/>
                </a:solidFill>
              </a:rPr>
            </a:b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endParaRPr lang="en-US" altLang="zh-TW" sz="3470" dirty="0">
              <a:solidFill>
                <a:srgbClr val="A6AAA9"/>
              </a:solidFill>
            </a:endParaRPr>
          </a:p>
        </p:txBody>
      </p:sp>
    </p:spTree>
    <p:extLst>
      <p:ext uri="{BB962C8B-B14F-4D97-AF65-F5344CB8AC3E}">
        <p14:creationId xmlns:p14="http://schemas.microsoft.com/office/powerpoint/2010/main" val="350386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Containers</a:t>
            </a:r>
            <a:br>
              <a:rPr lang="en-US" altLang="zh-TW" sz="5330" dirty="0">
                <a:solidFill>
                  <a:srgbClr val="00B050"/>
                </a:solidFill>
              </a:rPr>
            </a:b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串列 </a:t>
            </a:r>
            <a:r>
              <a:rPr lang="en-US" altLang="zh-TW" sz="3470" dirty="0">
                <a:solidFill>
                  <a:srgbClr val="A6AAA9"/>
                </a:solidFill>
              </a:rPr>
              <a:t>(</a:t>
            </a:r>
            <a:r>
              <a:rPr lang="zh-TW" altLang="en-US" sz="3470" dirty="0">
                <a:solidFill>
                  <a:srgbClr val="A6AAA9"/>
                </a:solidFill>
              </a:rPr>
              <a:t> </a:t>
            </a:r>
            <a:r>
              <a:rPr lang="en-US" altLang="zh-TW" sz="3470" dirty="0">
                <a:solidFill>
                  <a:srgbClr val="A6AAA9"/>
                </a:solidFill>
              </a:rPr>
              <a:t>List</a:t>
            </a:r>
            <a:r>
              <a:rPr lang="zh-TW" altLang="en-US" sz="3470" dirty="0">
                <a:solidFill>
                  <a:srgbClr val="A6AAA9"/>
                </a:solidFill>
              </a:rPr>
              <a:t> </a:t>
            </a:r>
            <a:r>
              <a:rPr lang="en-US" altLang="zh-TW" sz="3470" dirty="0">
                <a:solidFill>
                  <a:srgbClr val="A6AAA9"/>
                </a:solidFill>
              </a:rPr>
              <a:t>)</a:t>
            </a:r>
          </a:p>
        </p:txBody>
      </p:sp>
    </p:spTree>
    <p:extLst>
      <p:ext uri="{BB962C8B-B14F-4D97-AF65-F5344CB8AC3E}">
        <p14:creationId xmlns:p14="http://schemas.microsoft.com/office/powerpoint/2010/main" val="332822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1EB07BB-74A3-D66A-080D-2127ECA9B15E}"/>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endParaRPr lang="zh-TW" altLang="en-US" dirty="0"/>
          </a:p>
        </p:txBody>
      </p:sp>
      <p:sp>
        <p:nvSpPr>
          <p:cNvPr id="5" name="文字版面配置區 4">
            <a:extLst>
              <a:ext uri="{FF2B5EF4-FFF2-40B4-BE49-F238E27FC236}">
                <a16:creationId xmlns:a16="http://schemas.microsoft.com/office/drawing/2014/main" id="{DE2B4637-CACA-142D-C184-AA7EFF299E7E}"/>
              </a:ext>
            </a:extLst>
          </p:cNvPr>
          <p:cNvSpPr>
            <a:spLocks noGrp="1"/>
          </p:cNvSpPr>
          <p:nvPr>
            <p:ph type="body" idx="1"/>
          </p:nvPr>
        </p:nvSpPr>
        <p:spPr/>
        <p:txBody>
          <a:bodyPr/>
          <a:lstStyle/>
          <a:p>
            <a:pPr marL="101598" indent="0">
              <a:buNone/>
            </a:pPr>
            <a:endParaRPr lang="en-US" altLang="zh-TW" dirty="0"/>
          </a:p>
          <a:p>
            <a:pPr marL="101598" indent="0">
              <a:buNone/>
            </a:pPr>
            <a:endParaRPr lang="en-US" altLang="zh-TW" dirty="0"/>
          </a:p>
          <a:p>
            <a:r>
              <a:rPr lang="en-US" altLang="zh-TW" dirty="0"/>
              <a:t>list </a:t>
            </a:r>
            <a:r>
              <a:rPr lang="zh-TW" altLang="en-US" dirty="0"/>
              <a:t>的宣告使用中括號 </a:t>
            </a:r>
            <a:r>
              <a:rPr lang="en-US" altLang="zh-TW" dirty="0"/>
              <a:t>[ ]</a:t>
            </a:r>
            <a:r>
              <a:rPr lang="zh-TW" altLang="en-US" dirty="0"/>
              <a:t>，或是 </a:t>
            </a:r>
            <a:r>
              <a:rPr lang="en-US" altLang="zh-TW" dirty="0"/>
              <a:t>list ( )</a:t>
            </a:r>
            <a:r>
              <a:rPr lang="zh-TW" altLang="en-US" dirty="0"/>
              <a:t>。後者可將其他型態的 </a:t>
            </a:r>
            <a:r>
              <a:rPr lang="en-US" altLang="zh-TW" dirty="0"/>
              <a:t>Container ( </a:t>
            </a:r>
            <a:r>
              <a:rPr lang="zh-TW" altLang="en-US" dirty="0"/>
              <a:t>例如 </a:t>
            </a:r>
            <a:r>
              <a:rPr lang="en-US" altLang="zh-TW" dirty="0"/>
              <a:t>Tuple )</a:t>
            </a:r>
            <a:r>
              <a:rPr lang="zh-TW" altLang="en-US" dirty="0"/>
              <a:t>資料轉為 </a:t>
            </a:r>
            <a:r>
              <a:rPr lang="en-US" altLang="zh-TW" dirty="0"/>
              <a:t>list</a:t>
            </a:r>
            <a:r>
              <a:rPr lang="zh-TW" altLang="en-US" dirty="0"/>
              <a:t>，所以一般宣告建議使用中括號就好，以跟型態轉換做出區隔。</a:t>
            </a:r>
          </a:p>
        </p:txBody>
      </p:sp>
      <p:sp>
        <p:nvSpPr>
          <p:cNvPr id="6" name="Google Shape;625;p88">
            <a:extLst>
              <a:ext uri="{FF2B5EF4-FFF2-40B4-BE49-F238E27FC236}">
                <a16:creationId xmlns:a16="http://schemas.microsoft.com/office/drawing/2014/main" id="{BDBB8058-3D2B-9A2B-6E17-0B4D2976A01B}"/>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a:t>
            </a:r>
            <a:r>
              <a:rPr lang="zh-TW" altLang="en-US" sz="2400" b="1" dirty="0">
                <a:solidFill>
                  <a:schemeClr val="dk1"/>
                </a:solidFill>
              </a:rPr>
              <a:t> </a:t>
            </a:r>
            <a:r>
              <a:rPr lang="en-US" altLang="zh-TW" sz="2400" b="1" dirty="0">
                <a:solidFill>
                  <a:schemeClr val="dk1"/>
                </a:solidFill>
              </a:rPr>
              <a:t>]		# </a:t>
            </a:r>
            <a:r>
              <a:rPr lang="zh-TW" altLang="en-US" sz="2400" b="1" dirty="0">
                <a:solidFill>
                  <a:schemeClr val="dk1"/>
                </a:solidFill>
              </a:rPr>
              <a:t>宣告一空串列</a:t>
            </a:r>
            <a:r>
              <a:rPr lang="en-US" altLang="zh-TW" sz="2400" b="1" dirty="0">
                <a:solidFill>
                  <a:schemeClr val="dk1"/>
                </a:solidFill>
              </a:rPr>
              <a:t> </a:t>
            </a:r>
            <a:r>
              <a:rPr lang="zh-TW" altLang="en-US" sz="2400" b="1" dirty="0">
                <a:solidFill>
                  <a:schemeClr val="dk1"/>
                </a:solidFill>
              </a:rPr>
              <a:t>，或是用 </a:t>
            </a:r>
            <a:r>
              <a:rPr lang="en-US" altLang="zh-TW" sz="2400" b="1" dirty="0">
                <a:solidFill>
                  <a:schemeClr val="dk1"/>
                </a:solidFill>
              </a:rPr>
              <a:t>list ( )</a:t>
            </a:r>
            <a:endParaRPr sz="2400" b="1" dirty="0">
              <a:solidFill>
                <a:schemeClr val="dk1"/>
              </a:solidFill>
            </a:endParaRPr>
          </a:p>
        </p:txBody>
      </p:sp>
      <p:pic>
        <p:nvPicPr>
          <p:cNvPr id="11" name="圖片 10">
            <a:extLst>
              <a:ext uri="{FF2B5EF4-FFF2-40B4-BE49-F238E27FC236}">
                <a16:creationId xmlns:a16="http://schemas.microsoft.com/office/drawing/2014/main" id="{C2A1C133-F444-FC79-8DCC-60E5D767F5D0}"/>
              </a:ext>
            </a:extLst>
          </p:cNvPr>
          <p:cNvPicPr>
            <a:picLocks noChangeAspect="1"/>
          </p:cNvPicPr>
          <p:nvPr/>
        </p:nvPicPr>
        <p:blipFill>
          <a:blip r:embed="rId2"/>
          <a:stretch>
            <a:fillRect/>
          </a:stretch>
        </p:blipFill>
        <p:spPr>
          <a:xfrm>
            <a:off x="907600" y="3954154"/>
            <a:ext cx="5188400" cy="2308445"/>
          </a:xfrm>
          <a:prstGeom prst="rect">
            <a:avLst/>
          </a:prstGeom>
        </p:spPr>
      </p:pic>
    </p:spTree>
    <p:extLst>
      <p:ext uri="{BB962C8B-B14F-4D97-AF65-F5344CB8AC3E}">
        <p14:creationId xmlns:p14="http://schemas.microsoft.com/office/powerpoint/2010/main" val="1517026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1EB07BB-74A3-D66A-080D-2127ECA9B15E}"/>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endParaRPr lang="zh-TW" altLang="en-US" dirty="0"/>
          </a:p>
        </p:txBody>
      </p:sp>
      <p:sp>
        <p:nvSpPr>
          <p:cNvPr id="5" name="文字版面配置區 4">
            <a:extLst>
              <a:ext uri="{FF2B5EF4-FFF2-40B4-BE49-F238E27FC236}">
                <a16:creationId xmlns:a16="http://schemas.microsoft.com/office/drawing/2014/main" id="{DE2B4637-CACA-142D-C184-AA7EFF299E7E}"/>
              </a:ext>
            </a:extLst>
          </p:cNvPr>
          <p:cNvSpPr>
            <a:spLocks noGrp="1"/>
          </p:cNvSpPr>
          <p:nvPr>
            <p:ph type="body" idx="1"/>
          </p:nvPr>
        </p:nvSpPr>
        <p:spPr/>
        <p:txBody>
          <a:bodyPr/>
          <a:lstStyle/>
          <a:p>
            <a:r>
              <a:rPr lang="zh-TW" altLang="en-US" dirty="0"/>
              <a:t>一個 </a:t>
            </a:r>
            <a:r>
              <a:rPr lang="en-US" altLang="zh-TW" dirty="0"/>
              <a:t>list </a:t>
            </a:r>
            <a:r>
              <a:rPr lang="zh-TW" altLang="en-US" dirty="0"/>
              <a:t>的乘載內容不限於單一型別，可以將數字、字串、布林甚至是另一整個 </a:t>
            </a:r>
            <a:r>
              <a:rPr lang="en-US" altLang="zh-TW" dirty="0"/>
              <a:t>list </a:t>
            </a:r>
            <a:r>
              <a:rPr lang="zh-TW" altLang="en-US" dirty="0"/>
              <a:t>放在同一個 </a:t>
            </a:r>
            <a:r>
              <a:rPr lang="en-US" altLang="zh-TW" dirty="0"/>
              <a:t>list </a:t>
            </a:r>
            <a:r>
              <a:rPr lang="zh-TW" altLang="en-US" dirty="0"/>
              <a:t>裡面。</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en-US" altLang="zh-TW" dirty="0"/>
              <a:t>list </a:t>
            </a:r>
            <a:r>
              <a:rPr lang="zh-TW" altLang="en-US" dirty="0"/>
              <a:t>中可以放入各種不同型別的變數</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甚至可以放入另一整個 </a:t>
            </a:r>
            <a:r>
              <a:rPr lang="en-US" altLang="zh-TW" dirty="0"/>
              <a:t>list </a:t>
            </a:r>
            <a:r>
              <a:rPr lang="zh-TW" altLang="en-US" dirty="0"/>
              <a:t>作為其中一筆資料</a:t>
            </a:r>
          </a:p>
          <a:p>
            <a:pPr lvl="1">
              <a:buFont typeface="Wingdings" panose="05000000000000000000" pitchFamily="2" charset="2"/>
              <a:buChar char="Ø"/>
            </a:pPr>
            <a:endParaRPr lang="zh-TW" altLang="en-US" dirty="0"/>
          </a:p>
        </p:txBody>
      </p:sp>
      <p:pic>
        <p:nvPicPr>
          <p:cNvPr id="6" name="圖片 5">
            <a:extLst>
              <a:ext uri="{FF2B5EF4-FFF2-40B4-BE49-F238E27FC236}">
                <a16:creationId xmlns:a16="http://schemas.microsoft.com/office/drawing/2014/main" id="{DBD615A5-1C73-CAD9-DB2E-F399D744E7D2}"/>
              </a:ext>
            </a:extLst>
          </p:cNvPr>
          <p:cNvPicPr>
            <a:picLocks noChangeAspect="1"/>
          </p:cNvPicPr>
          <p:nvPr/>
        </p:nvPicPr>
        <p:blipFill>
          <a:blip r:embed="rId2"/>
          <a:stretch>
            <a:fillRect/>
          </a:stretch>
        </p:blipFill>
        <p:spPr>
          <a:xfrm>
            <a:off x="2807066" y="4180973"/>
            <a:ext cx="6789468" cy="2503260"/>
          </a:xfrm>
          <a:prstGeom prst="rect">
            <a:avLst/>
          </a:prstGeom>
        </p:spPr>
      </p:pic>
    </p:spTree>
    <p:extLst>
      <p:ext uri="{BB962C8B-B14F-4D97-AF65-F5344CB8AC3E}">
        <p14:creationId xmlns:p14="http://schemas.microsoft.com/office/powerpoint/2010/main" val="3885155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0885D-BD84-A582-4740-8007146E52CC}"/>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 – append</a:t>
            </a:r>
            <a:endParaRPr lang="zh-TW" altLang="en-US" dirty="0"/>
          </a:p>
        </p:txBody>
      </p:sp>
      <p:sp>
        <p:nvSpPr>
          <p:cNvPr id="3" name="文字版面配置區 2">
            <a:extLst>
              <a:ext uri="{FF2B5EF4-FFF2-40B4-BE49-F238E27FC236}">
                <a16:creationId xmlns:a16="http://schemas.microsoft.com/office/drawing/2014/main" id="{7B0D84E5-472F-BD35-40E5-346EE8ED8ED8}"/>
              </a:ext>
            </a:extLst>
          </p:cNvPr>
          <p:cNvSpPr>
            <a:spLocks noGrp="1"/>
          </p:cNvSpPr>
          <p:nvPr>
            <p:ph type="body" idx="1"/>
          </p:nvPr>
        </p:nvSpPr>
        <p:spPr/>
        <p:txBody>
          <a:bodyPr/>
          <a:lstStyle/>
          <a:p>
            <a:r>
              <a:rPr lang="zh-TW" altLang="en-US" dirty="0"/>
              <a:t>在 </a:t>
            </a:r>
            <a:r>
              <a:rPr lang="en-US" altLang="zh-TW" dirty="0"/>
              <a:t>list </a:t>
            </a:r>
            <a:r>
              <a:rPr lang="zh-TW" altLang="en-US" dirty="0"/>
              <a:t>最後面新增一筆資料，使用 </a:t>
            </a:r>
            <a:r>
              <a:rPr lang="en-US" altLang="zh-TW" dirty="0"/>
              <a:t>append</a:t>
            </a:r>
            <a:r>
              <a:rPr lang="zh-TW" altLang="en-US" dirty="0"/>
              <a:t> </a:t>
            </a:r>
            <a:r>
              <a:rPr lang="en-US" altLang="zh-TW" dirty="0"/>
              <a:t>(</a:t>
            </a:r>
            <a:r>
              <a:rPr lang="zh-TW" altLang="en-US" dirty="0"/>
              <a:t> </a:t>
            </a:r>
            <a:r>
              <a:rPr lang="en-US" altLang="zh-TW" dirty="0"/>
              <a:t>)</a:t>
            </a:r>
            <a:r>
              <a:rPr lang="zh-TW" altLang="en-US" dirty="0"/>
              <a:t>。</a:t>
            </a:r>
            <a:endParaRPr lang="en-US" altLang="zh-TW" dirty="0"/>
          </a:p>
          <a:p>
            <a:endParaRPr lang="zh-TW" altLang="en-US" dirty="0"/>
          </a:p>
        </p:txBody>
      </p:sp>
      <p:pic>
        <p:nvPicPr>
          <p:cNvPr id="5" name="圖片 4">
            <a:extLst>
              <a:ext uri="{FF2B5EF4-FFF2-40B4-BE49-F238E27FC236}">
                <a16:creationId xmlns:a16="http://schemas.microsoft.com/office/drawing/2014/main" id="{AB117844-DEDA-C412-F60C-491748C6A36E}"/>
              </a:ext>
            </a:extLst>
          </p:cNvPr>
          <p:cNvPicPr>
            <a:picLocks noChangeAspect="1"/>
          </p:cNvPicPr>
          <p:nvPr/>
        </p:nvPicPr>
        <p:blipFill>
          <a:blip r:embed="rId2"/>
          <a:stretch>
            <a:fillRect/>
          </a:stretch>
        </p:blipFill>
        <p:spPr>
          <a:xfrm>
            <a:off x="907600" y="3103292"/>
            <a:ext cx="10588400" cy="3159308"/>
          </a:xfrm>
          <a:prstGeom prst="rect">
            <a:avLst/>
          </a:prstGeom>
        </p:spPr>
      </p:pic>
    </p:spTree>
    <p:extLst>
      <p:ext uri="{BB962C8B-B14F-4D97-AF65-F5344CB8AC3E}">
        <p14:creationId xmlns:p14="http://schemas.microsoft.com/office/powerpoint/2010/main" val="90105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BDCFCC-6F79-0163-88BE-487CB0CE8D22}"/>
              </a:ext>
            </a:extLst>
          </p:cNvPr>
          <p:cNvSpPr>
            <a:spLocks noGrp="1"/>
          </p:cNvSpPr>
          <p:nvPr>
            <p:ph type="title"/>
          </p:nvPr>
        </p:nvSpPr>
        <p:spPr/>
        <p:txBody>
          <a:bodyPr/>
          <a:lstStyle/>
          <a:p>
            <a:r>
              <a:rPr lang="zh-TW" altLang="en-US" dirty="0"/>
              <a:t>輸出 </a:t>
            </a:r>
            <a:r>
              <a:rPr lang="en-US" altLang="zh-TW" dirty="0"/>
              <a:t>– print()</a:t>
            </a:r>
            <a:endParaRPr lang="en-US" dirty="0"/>
          </a:p>
        </p:txBody>
      </p:sp>
      <p:sp>
        <p:nvSpPr>
          <p:cNvPr id="10" name="Text Placeholder 2">
            <a:extLst>
              <a:ext uri="{FF2B5EF4-FFF2-40B4-BE49-F238E27FC236}">
                <a16:creationId xmlns:a16="http://schemas.microsoft.com/office/drawing/2014/main" id="{A7FD993E-BDE1-70C3-F3D5-435E94B3B64A}"/>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zh-TW" altLang="en-US" b="1" dirty="0">
                <a:solidFill>
                  <a:schemeClr val="accent1"/>
                </a:solidFill>
              </a:rPr>
              <a:t>雙引號</a:t>
            </a:r>
            <a:r>
              <a:rPr lang="zh-TW" altLang="en-US" dirty="0"/>
              <a:t> 或 </a:t>
            </a:r>
            <a:r>
              <a:rPr lang="zh-TW" altLang="en-US" b="1" dirty="0">
                <a:solidFill>
                  <a:schemeClr val="accent1"/>
                </a:solidFill>
              </a:rPr>
              <a:t>單引號</a:t>
            </a:r>
            <a:r>
              <a:rPr lang="zh-TW" altLang="en-US" dirty="0"/>
              <a:t> 印出一行字串。</a:t>
            </a:r>
            <a:endParaRPr lang="en-US" altLang="zh-TW" dirty="0"/>
          </a:p>
          <a:p>
            <a:r>
              <a:rPr lang="zh-TW" altLang="en-US" dirty="0"/>
              <a:t>使用 </a:t>
            </a:r>
            <a:r>
              <a:rPr lang="zh-TW" altLang="en-US" b="1" dirty="0">
                <a:solidFill>
                  <a:schemeClr val="accent1"/>
                </a:solidFill>
              </a:rPr>
              <a:t>三引號</a:t>
            </a:r>
            <a:r>
              <a:rPr lang="zh-TW" altLang="en-US" dirty="0"/>
              <a:t> 可印出一段字串。</a:t>
            </a:r>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6" name="Google Shape;625;p88">
            <a:extLst>
              <a:ext uri="{FF2B5EF4-FFF2-40B4-BE49-F238E27FC236}">
                <a16:creationId xmlns:a16="http://schemas.microsoft.com/office/drawing/2014/main" id="{1E5AA684-49A5-105E-F2DC-59E542149329}"/>
              </a:ext>
            </a:extLst>
          </p:cNvPr>
          <p:cNvSpPr/>
          <p:nvPr/>
        </p:nvSpPr>
        <p:spPr>
          <a:xfrm>
            <a:off x="907600" y="1377152"/>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print ( )		# </a:t>
            </a:r>
            <a:r>
              <a:rPr lang="zh-TW" altLang="en-US" sz="2400" b="1" dirty="0">
                <a:solidFill>
                  <a:schemeClr val="dk1"/>
                </a:solidFill>
              </a:rPr>
              <a:t>顯示小括號內的字串 </a:t>
            </a:r>
            <a:r>
              <a:rPr lang="en-US" altLang="zh-TW" sz="2400" b="1" dirty="0">
                <a:solidFill>
                  <a:schemeClr val="dk1"/>
                </a:solidFill>
              </a:rPr>
              <a:t>/ </a:t>
            </a:r>
            <a:r>
              <a:rPr lang="zh-TW" altLang="en-US" sz="2400" b="1" dirty="0">
                <a:solidFill>
                  <a:schemeClr val="dk1"/>
                </a:solidFill>
              </a:rPr>
              <a:t>變數</a:t>
            </a:r>
            <a:endParaRPr sz="2400" b="1" dirty="0">
              <a:solidFill>
                <a:schemeClr val="dk1"/>
              </a:solidFill>
            </a:endParaRPr>
          </a:p>
        </p:txBody>
      </p:sp>
      <p:pic>
        <p:nvPicPr>
          <p:cNvPr id="9" name="圖片 8">
            <a:extLst>
              <a:ext uri="{FF2B5EF4-FFF2-40B4-BE49-F238E27FC236}">
                <a16:creationId xmlns:a16="http://schemas.microsoft.com/office/drawing/2014/main" id="{625C5D9C-A99F-34F4-0704-4CFF34045037}"/>
              </a:ext>
            </a:extLst>
          </p:cNvPr>
          <p:cNvPicPr>
            <a:picLocks noChangeAspect="1"/>
          </p:cNvPicPr>
          <p:nvPr/>
        </p:nvPicPr>
        <p:blipFill>
          <a:blip r:embed="rId2"/>
          <a:stretch>
            <a:fillRect/>
          </a:stretch>
        </p:blipFill>
        <p:spPr>
          <a:xfrm>
            <a:off x="907600" y="4243189"/>
            <a:ext cx="4336095" cy="2019411"/>
          </a:xfrm>
          <a:prstGeom prst="rect">
            <a:avLst/>
          </a:prstGeom>
        </p:spPr>
      </p:pic>
      <p:pic>
        <p:nvPicPr>
          <p:cNvPr id="12" name="圖片 11">
            <a:extLst>
              <a:ext uri="{FF2B5EF4-FFF2-40B4-BE49-F238E27FC236}">
                <a16:creationId xmlns:a16="http://schemas.microsoft.com/office/drawing/2014/main" id="{4772AF00-3886-E504-9453-FA91F0BB5A5A}"/>
              </a:ext>
            </a:extLst>
          </p:cNvPr>
          <p:cNvPicPr>
            <a:picLocks noChangeAspect="1"/>
          </p:cNvPicPr>
          <p:nvPr/>
        </p:nvPicPr>
        <p:blipFill>
          <a:blip r:embed="rId3"/>
          <a:stretch>
            <a:fillRect/>
          </a:stretch>
        </p:blipFill>
        <p:spPr>
          <a:xfrm>
            <a:off x="5278434" y="4243189"/>
            <a:ext cx="6704480" cy="2120844"/>
          </a:xfrm>
          <a:prstGeom prst="rect">
            <a:avLst/>
          </a:prstGeom>
        </p:spPr>
      </p:pic>
    </p:spTree>
    <p:extLst>
      <p:ext uri="{BB962C8B-B14F-4D97-AF65-F5344CB8AC3E}">
        <p14:creationId xmlns:p14="http://schemas.microsoft.com/office/powerpoint/2010/main" val="774763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0885D-BD84-A582-4740-8007146E52CC}"/>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 – </a:t>
            </a:r>
            <a:r>
              <a:rPr lang="zh-TW" altLang="en-US" dirty="0"/>
              <a:t>符號 </a:t>
            </a:r>
            <a:r>
              <a:rPr lang="en-US" altLang="zh-TW" dirty="0"/>
              <a:t>"</a:t>
            </a:r>
            <a:r>
              <a:rPr lang="zh-TW" altLang="en-US" dirty="0"/>
              <a:t> </a:t>
            </a:r>
            <a:r>
              <a:rPr lang="en-US" altLang="zh-TW" dirty="0"/>
              <a:t>+</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7B0D84E5-472F-BD35-40E5-346EE8ED8ED8}"/>
              </a:ext>
            </a:extLst>
          </p:cNvPr>
          <p:cNvSpPr>
            <a:spLocks noGrp="1"/>
          </p:cNvSpPr>
          <p:nvPr>
            <p:ph type="body" idx="1"/>
          </p:nvPr>
        </p:nvSpPr>
        <p:spPr/>
        <p:txBody>
          <a:bodyPr/>
          <a:lstStyle/>
          <a:p>
            <a:r>
              <a:rPr lang="zh-TW" altLang="en-US" dirty="0"/>
              <a:t>在 </a:t>
            </a:r>
            <a:r>
              <a:rPr lang="en-US" altLang="zh-TW" dirty="0"/>
              <a:t>list </a:t>
            </a:r>
            <a:r>
              <a:rPr lang="zh-TW" altLang="en-US" dirty="0"/>
              <a:t>最前面 </a:t>
            </a:r>
            <a:r>
              <a:rPr lang="en-US" altLang="zh-TW" dirty="0"/>
              <a:t>/ </a:t>
            </a:r>
            <a:r>
              <a:rPr lang="zh-TW" altLang="en-US" dirty="0"/>
              <a:t>後面新增多筆資料，使用 </a:t>
            </a:r>
            <a:r>
              <a:rPr lang="en-US" altLang="zh-TW" dirty="0"/>
              <a:t>+ </a:t>
            </a:r>
            <a:r>
              <a:rPr lang="zh-TW" altLang="en-US" dirty="0"/>
              <a:t>以及另外多筆資料 </a:t>
            </a:r>
            <a:r>
              <a:rPr lang="en-US" altLang="zh-TW" dirty="0"/>
              <a:t>(</a:t>
            </a:r>
            <a:r>
              <a:rPr lang="zh-TW" altLang="en-US" dirty="0"/>
              <a:t> 包成 </a:t>
            </a:r>
            <a:r>
              <a:rPr lang="en-US" altLang="zh-TW" dirty="0"/>
              <a:t>list</a:t>
            </a:r>
            <a:r>
              <a:rPr lang="zh-TW" altLang="en-US" dirty="0"/>
              <a:t> </a:t>
            </a:r>
            <a:r>
              <a:rPr lang="en-US" altLang="zh-TW" dirty="0"/>
              <a:t>)</a:t>
            </a:r>
            <a:r>
              <a:rPr lang="zh-TW" altLang="en-US" dirty="0"/>
              <a:t>。</a:t>
            </a:r>
          </a:p>
        </p:txBody>
      </p:sp>
      <p:pic>
        <p:nvPicPr>
          <p:cNvPr id="4" name="圖片 3">
            <a:extLst>
              <a:ext uri="{FF2B5EF4-FFF2-40B4-BE49-F238E27FC236}">
                <a16:creationId xmlns:a16="http://schemas.microsoft.com/office/drawing/2014/main" id="{0F9ECF54-80C9-AAB0-ADC4-3B4A5167B7E7}"/>
              </a:ext>
            </a:extLst>
          </p:cNvPr>
          <p:cNvPicPr>
            <a:picLocks noChangeAspect="1"/>
          </p:cNvPicPr>
          <p:nvPr/>
        </p:nvPicPr>
        <p:blipFill>
          <a:blip r:embed="rId2"/>
          <a:stretch>
            <a:fillRect/>
          </a:stretch>
        </p:blipFill>
        <p:spPr>
          <a:xfrm>
            <a:off x="907600" y="3103248"/>
            <a:ext cx="6758329" cy="3119229"/>
          </a:xfrm>
          <a:prstGeom prst="rect">
            <a:avLst/>
          </a:prstGeom>
        </p:spPr>
      </p:pic>
    </p:spTree>
    <p:extLst>
      <p:ext uri="{BB962C8B-B14F-4D97-AF65-F5344CB8AC3E}">
        <p14:creationId xmlns:p14="http://schemas.microsoft.com/office/powerpoint/2010/main" val="479470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0885D-BD84-A582-4740-8007146E52CC}"/>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 – </a:t>
            </a:r>
            <a:r>
              <a:rPr lang="zh-TW" altLang="en-US" dirty="0"/>
              <a:t>符號 </a:t>
            </a:r>
            <a:r>
              <a:rPr lang="en-US" altLang="zh-TW" dirty="0"/>
              <a:t>"</a:t>
            </a:r>
            <a:r>
              <a:rPr lang="zh-TW" altLang="en-US" dirty="0"/>
              <a:t> </a:t>
            </a:r>
            <a:r>
              <a:rPr lang="en-US" altLang="zh-TW" dirty="0"/>
              <a:t>*</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7B0D84E5-472F-BD35-40E5-346EE8ED8ED8}"/>
              </a:ext>
            </a:extLst>
          </p:cNvPr>
          <p:cNvSpPr>
            <a:spLocks noGrp="1"/>
          </p:cNvSpPr>
          <p:nvPr>
            <p:ph type="body" idx="1"/>
          </p:nvPr>
        </p:nvSpPr>
        <p:spPr/>
        <p:txBody>
          <a:bodyPr/>
          <a:lstStyle/>
          <a:p>
            <a:r>
              <a:rPr lang="zh-TW" altLang="en-US" dirty="0"/>
              <a:t>把 </a:t>
            </a:r>
            <a:r>
              <a:rPr lang="en-US" altLang="zh-TW" dirty="0"/>
              <a:t>list </a:t>
            </a:r>
            <a:r>
              <a:rPr lang="zh-TW" altLang="en-US" dirty="0"/>
              <a:t>重複兩次。</a:t>
            </a:r>
          </a:p>
        </p:txBody>
      </p:sp>
      <p:pic>
        <p:nvPicPr>
          <p:cNvPr id="6" name="圖片 5">
            <a:extLst>
              <a:ext uri="{FF2B5EF4-FFF2-40B4-BE49-F238E27FC236}">
                <a16:creationId xmlns:a16="http://schemas.microsoft.com/office/drawing/2014/main" id="{AC56B9A1-B14E-139F-5CD1-0E97B4D65EE2}"/>
              </a:ext>
            </a:extLst>
          </p:cNvPr>
          <p:cNvPicPr>
            <a:picLocks noChangeAspect="1"/>
          </p:cNvPicPr>
          <p:nvPr/>
        </p:nvPicPr>
        <p:blipFill>
          <a:blip r:embed="rId2"/>
          <a:stretch>
            <a:fillRect/>
          </a:stretch>
        </p:blipFill>
        <p:spPr>
          <a:xfrm>
            <a:off x="907600" y="3101056"/>
            <a:ext cx="10588400" cy="3161544"/>
          </a:xfrm>
          <a:prstGeom prst="rect">
            <a:avLst/>
          </a:prstGeom>
        </p:spPr>
      </p:pic>
    </p:spTree>
    <p:extLst>
      <p:ext uri="{BB962C8B-B14F-4D97-AF65-F5344CB8AC3E}">
        <p14:creationId xmlns:p14="http://schemas.microsoft.com/office/powerpoint/2010/main" val="2382073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remove</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remove( ) </a:t>
            </a:r>
            <a:r>
              <a:rPr lang="zh-TW" altLang="en-US" dirty="0"/>
              <a:t>移除目前 </a:t>
            </a:r>
            <a:r>
              <a:rPr lang="en-US" altLang="zh-TW" dirty="0"/>
              <a:t>list </a:t>
            </a:r>
            <a:r>
              <a:rPr lang="zh-TW" altLang="en-US" dirty="0"/>
              <a:t>中希望移除的值。</a:t>
            </a:r>
          </a:p>
        </p:txBody>
      </p:sp>
      <p:sp>
        <p:nvSpPr>
          <p:cNvPr id="6" name="Google Shape;625;p88">
            <a:extLst>
              <a:ext uri="{FF2B5EF4-FFF2-40B4-BE49-F238E27FC236}">
                <a16:creationId xmlns:a16="http://schemas.microsoft.com/office/drawing/2014/main" id="{9CA0C31A-54BE-6E14-D021-222C2B4CD82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.remove</a:t>
            </a:r>
            <a:r>
              <a:rPr lang="en-US" altLang="zh-TW" sz="2400" b="1" dirty="0">
                <a:solidFill>
                  <a:schemeClr val="dk1"/>
                </a:solidFill>
              </a:rPr>
              <a:t> ( </a:t>
            </a:r>
            <a:r>
              <a:rPr lang="en-US" altLang="zh-TW" sz="2400" b="1" dirty="0">
                <a:solidFill>
                  <a:schemeClr val="accent1"/>
                </a:solidFill>
              </a:rPr>
              <a:t>n</a:t>
            </a:r>
            <a:r>
              <a:rPr lang="en-US" altLang="zh-TW" sz="2400" b="1" dirty="0">
                <a:solidFill>
                  <a:schemeClr val="dk1"/>
                </a:solidFill>
              </a:rPr>
              <a:t> ) 		# </a:t>
            </a:r>
            <a:r>
              <a:rPr lang="zh-TW" altLang="en-US" sz="2400" b="1" dirty="0">
                <a:solidFill>
                  <a:schemeClr val="dk1"/>
                </a:solidFill>
              </a:rPr>
              <a:t>將串列 </a:t>
            </a:r>
            <a:r>
              <a:rPr lang="en-US" altLang="zh-TW" sz="2400" b="1" dirty="0">
                <a:solidFill>
                  <a:schemeClr val="accent1"/>
                </a:solidFill>
              </a:rPr>
              <a:t>L</a:t>
            </a:r>
            <a:r>
              <a:rPr lang="zh-TW" altLang="en-US" sz="2400" b="1" dirty="0">
                <a:solidFill>
                  <a:schemeClr val="dk1"/>
                </a:solidFill>
              </a:rPr>
              <a:t> 中值為 </a:t>
            </a:r>
            <a:r>
              <a:rPr lang="en-US" altLang="zh-TW" sz="2400" b="1" dirty="0">
                <a:solidFill>
                  <a:schemeClr val="accent1"/>
                </a:solidFill>
              </a:rPr>
              <a:t>n </a:t>
            </a:r>
            <a:r>
              <a:rPr lang="zh-TW" altLang="en-US" sz="2400" b="1" dirty="0">
                <a:solidFill>
                  <a:schemeClr val="tx1"/>
                </a:solidFill>
              </a:rPr>
              <a:t>的移除</a:t>
            </a:r>
            <a:endParaRPr sz="2400" b="1" dirty="0">
              <a:solidFill>
                <a:schemeClr val="tx1"/>
              </a:solidFill>
            </a:endParaRPr>
          </a:p>
        </p:txBody>
      </p:sp>
      <p:pic>
        <p:nvPicPr>
          <p:cNvPr id="10" name="圖片 9">
            <a:extLst>
              <a:ext uri="{FF2B5EF4-FFF2-40B4-BE49-F238E27FC236}">
                <a16:creationId xmlns:a16="http://schemas.microsoft.com/office/drawing/2014/main" id="{3B234EE9-BC92-2BDA-38E4-402236D103C4}"/>
              </a:ext>
            </a:extLst>
          </p:cNvPr>
          <p:cNvPicPr>
            <a:picLocks noChangeAspect="1"/>
          </p:cNvPicPr>
          <p:nvPr/>
        </p:nvPicPr>
        <p:blipFill>
          <a:blip r:embed="rId2"/>
          <a:stretch>
            <a:fillRect/>
          </a:stretch>
        </p:blipFill>
        <p:spPr>
          <a:xfrm>
            <a:off x="908626" y="4001460"/>
            <a:ext cx="10693441" cy="2261140"/>
          </a:xfrm>
          <a:prstGeom prst="rect">
            <a:avLst/>
          </a:prstGeom>
        </p:spPr>
      </p:pic>
      <p:sp>
        <p:nvSpPr>
          <p:cNvPr id="8" name="文字方塊 7">
            <a:extLst>
              <a:ext uri="{FF2B5EF4-FFF2-40B4-BE49-F238E27FC236}">
                <a16:creationId xmlns:a16="http://schemas.microsoft.com/office/drawing/2014/main" id="{4C5915D3-918A-B2C7-0BBF-1E0B8C48B7D7}"/>
              </a:ext>
            </a:extLst>
          </p:cNvPr>
          <p:cNvSpPr txBox="1"/>
          <p:nvPr/>
        </p:nvSpPr>
        <p:spPr>
          <a:xfrm>
            <a:off x="6246295" y="5431603"/>
            <a:ext cx="5355772"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注意如果希望移除的值出現了很多次，</a:t>
            </a:r>
            <a:r>
              <a:rPr lang="en-US" altLang="zh-TW" sz="2400" dirty="0">
                <a:solidFill>
                  <a:srgbClr val="FF0000"/>
                </a:solidFill>
                <a:latin typeface="Microsoft JhengHei"/>
                <a:ea typeface="Microsoft JhengHei"/>
              </a:rPr>
              <a:t>remove </a:t>
            </a:r>
            <a:r>
              <a:rPr lang="zh-TW" altLang="en-US" sz="2400" dirty="0">
                <a:solidFill>
                  <a:srgbClr val="FF0000"/>
                </a:solidFill>
                <a:latin typeface="Microsoft JhengHei"/>
                <a:ea typeface="Microsoft JhengHei"/>
              </a:rPr>
              <a:t>只會移除前面數來第一個。</a:t>
            </a:r>
          </a:p>
        </p:txBody>
      </p:sp>
    </p:spTree>
    <p:extLst>
      <p:ext uri="{BB962C8B-B14F-4D97-AF65-F5344CB8AC3E}">
        <p14:creationId xmlns:p14="http://schemas.microsoft.com/office/powerpoint/2010/main" val="2801660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pop</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pop( ) </a:t>
            </a:r>
            <a:r>
              <a:rPr lang="zh-TW" altLang="en-US" dirty="0"/>
              <a:t>移除目前 </a:t>
            </a:r>
            <a:r>
              <a:rPr lang="en-US" altLang="zh-TW" dirty="0"/>
              <a:t>list </a:t>
            </a:r>
            <a:r>
              <a:rPr lang="zh-TW" altLang="en-US" dirty="0"/>
              <a:t>中某個 </a:t>
            </a:r>
            <a:r>
              <a:rPr lang="en-US" altLang="zh-TW" dirty="0"/>
              <a:t>index </a:t>
            </a:r>
            <a:r>
              <a:rPr lang="zh-TW" altLang="en-US" dirty="0"/>
              <a:t>的資料。</a:t>
            </a:r>
          </a:p>
        </p:txBody>
      </p:sp>
      <p:sp>
        <p:nvSpPr>
          <p:cNvPr id="6" name="Google Shape;625;p88">
            <a:extLst>
              <a:ext uri="{FF2B5EF4-FFF2-40B4-BE49-F238E27FC236}">
                <a16:creationId xmlns:a16="http://schemas.microsoft.com/office/drawing/2014/main" id="{996F5A41-F0D9-9B65-03FC-3597274A2D3C}"/>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.pop</a:t>
            </a:r>
            <a:r>
              <a:rPr lang="en-US" altLang="zh-TW" sz="2400" b="1" dirty="0">
                <a:solidFill>
                  <a:schemeClr val="dk1"/>
                </a:solidFill>
              </a:rPr>
              <a:t> ( </a:t>
            </a:r>
            <a:r>
              <a:rPr lang="en-US" altLang="zh-TW" sz="2400" b="1" dirty="0">
                <a:solidFill>
                  <a:schemeClr val="accent1"/>
                </a:solidFill>
              </a:rPr>
              <a:t>n</a:t>
            </a:r>
            <a:r>
              <a:rPr lang="en-US" altLang="zh-TW" sz="2400" b="1" dirty="0">
                <a:solidFill>
                  <a:schemeClr val="dk1"/>
                </a:solidFill>
              </a:rPr>
              <a:t> )		# </a:t>
            </a:r>
            <a:r>
              <a:rPr lang="zh-TW" altLang="en-US" sz="2400" b="1" dirty="0">
                <a:solidFill>
                  <a:schemeClr val="dk1"/>
                </a:solidFill>
              </a:rPr>
              <a:t>移除串列 </a:t>
            </a:r>
            <a:r>
              <a:rPr lang="en-US" altLang="zh-TW" sz="2400" b="1" dirty="0">
                <a:solidFill>
                  <a:schemeClr val="accent1"/>
                </a:solidFill>
              </a:rPr>
              <a:t>L</a:t>
            </a:r>
            <a:r>
              <a:rPr lang="zh-TW" altLang="en-US" sz="2400" b="1" dirty="0">
                <a:solidFill>
                  <a:schemeClr val="dk1"/>
                </a:solidFill>
              </a:rPr>
              <a:t> 中第 </a:t>
            </a:r>
            <a:r>
              <a:rPr lang="en-US" altLang="zh-TW" sz="2400" b="1" dirty="0">
                <a:solidFill>
                  <a:schemeClr val="accent1"/>
                </a:solidFill>
              </a:rPr>
              <a:t>n</a:t>
            </a:r>
            <a:r>
              <a:rPr lang="en-US" altLang="zh-TW" sz="2400" b="1" dirty="0">
                <a:solidFill>
                  <a:schemeClr val="dk1"/>
                </a:solidFill>
              </a:rPr>
              <a:t> </a:t>
            </a:r>
            <a:r>
              <a:rPr lang="zh-TW" altLang="en-US" sz="2400" b="1" dirty="0">
                <a:solidFill>
                  <a:schemeClr val="dk1"/>
                </a:solidFill>
              </a:rPr>
              <a:t>個位置 </a:t>
            </a:r>
            <a:r>
              <a:rPr lang="en-US" altLang="zh-TW" sz="2400" b="1" dirty="0">
                <a:solidFill>
                  <a:schemeClr val="dk1"/>
                </a:solidFill>
              </a:rPr>
              <a:t>( index )</a:t>
            </a:r>
            <a:r>
              <a:rPr lang="zh-TW" altLang="en-US" sz="2400" b="1" dirty="0">
                <a:solidFill>
                  <a:schemeClr val="dk1"/>
                </a:solidFill>
              </a:rPr>
              <a:t>的資料</a:t>
            </a:r>
            <a:endParaRPr sz="2400" b="1" dirty="0">
              <a:solidFill>
                <a:schemeClr val="dk1"/>
              </a:solidFill>
            </a:endParaRPr>
          </a:p>
        </p:txBody>
      </p:sp>
      <p:pic>
        <p:nvPicPr>
          <p:cNvPr id="7" name="圖片 6">
            <a:extLst>
              <a:ext uri="{FF2B5EF4-FFF2-40B4-BE49-F238E27FC236}">
                <a16:creationId xmlns:a16="http://schemas.microsoft.com/office/drawing/2014/main" id="{3C8CC169-3DE9-FF87-EA8E-0FC9BE7D4CA5}"/>
              </a:ext>
            </a:extLst>
          </p:cNvPr>
          <p:cNvPicPr>
            <a:picLocks noChangeAspect="1"/>
          </p:cNvPicPr>
          <p:nvPr/>
        </p:nvPicPr>
        <p:blipFill>
          <a:blip r:embed="rId2"/>
          <a:stretch>
            <a:fillRect/>
          </a:stretch>
        </p:blipFill>
        <p:spPr>
          <a:xfrm>
            <a:off x="907734" y="4001272"/>
            <a:ext cx="10694333" cy="2261328"/>
          </a:xfrm>
          <a:prstGeom prst="rect">
            <a:avLst/>
          </a:prstGeom>
        </p:spPr>
      </p:pic>
    </p:spTree>
    <p:extLst>
      <p:ext uri="{BB962C8B-B14F-4D97-AF65-F5344CB8AC3E}">
        <p14:creationId xmlns:p14="http://schemas.microsoft.com/office/powerpoint/2010/main" val="1625182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clear</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clear( ) </a:t>
            </a:r>
            <a:r>
              <a:rPr lang="zh-TW" altLang="en-US" dirty="0"/>
              <a:t>移除 </a:t>
            </a:r>
            <a:r>
              <a:rPr lang="en-US" altLang="zh-TW" dirty="0"/>
              <a:t>list </a:t>
            </a:r>
            <a:r>
              <a:rPr lang="zh-TW" altLang="en-US" dirty="0"/>
              <a:t>中所有資料。</a:t>
            </a:r>
          </a:p>
        </p:txBody>
      </p:sp>
      <p:sp>
        <p:nvSpPr>
          <p:cNvPr id="7" name="Google Shape;625;p88">
            <a:extLst>
              <a:ext uri="{FF2B5EF4-FFF2-40B4-BE49-F238E27FC236}">
                <a16:creationId xmlns:a16="http://schemas.microsoft.com/office/drawing/2014/main" id="{30BBBD40-0510-583F-4B20-73A9E49207FA}"/>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.clear</a:t>
            </a:r>
            <a:r>
              <a:rPr lang="en-US" altLang="zh-TW" sz="2400" b="1" dirty="0">
                <a:solidFill>
                  <a:schemeClr val="dk1"/>
                </a:solidFill>
              </a:rPr>
              <a:t> ( )		# </a:t>
            </a:r>
            <a:r>
              <a:rPr lang="zh-TW" altLang="en-US" sz="2400" b="1" dirty="0">
                <a:solidFill>
                  <a:schemeClr val="dk1"/>
                </a:solidFill>
              </a:rPr>
              <a:t>移除串列 </a:t>
            </a:r>
            <a:r>
              <a:rPr lang="en-US" altLang="zh-TW" sz="2400" b="1" dirty="0">
                <a:solidFill>
                  <a:schemeClr val="accent1"/>
                </a:solidFill>
              </a:rPr>
              <a:t>L</a:t>
            </a:r>
            <a:r>
              <a:rPr lang="zh-TW" altLang="en-US" sz="2400" b="1" dirty="0">
                <a:solidFill>
                  <a:schemeClr val="dk1"/>
                </a:solidFill>
              </a:rPr>
              <a:t> 中所有的資料</a:t>
            </a:r>
            <a:endParaRPr sz="2400" b="1" dirty="0">
              <a:solidFill>
                <a:schemeClr val="dk1"/>
              </a:solidFill>
            </a:endParaRPr>
          </a:p>
        </p:txBody>
      </p:sp>
      <p:pic>
        <p:nvPicPr>
          <p:cNvPr id="17" name="圖片 16">
            <a:extLst>
              <a:ext uri="{FF2B5EF4-FFF2-40B4-BE49-F238E27FC236}">
                <a16:creationId xmlns:a16="http://schemas.microsoft.com/office/drawing/2014/main" id="{C95AF8EA-5234-505E-8733-D47C1AD6715E}"/>
              </a:ext>
            </a:extLst>
          </p:cNvPr>
          <p:cNvPicPr>
            <a:picLocks noChangeAspect="1"/>
          </p:cNvPicPr>
          <p:nvPr/>
        </p:nvPicPr>
        <p:blipFill>
          <a:blip r:embed="rId2"/>
          <a:stretch>
            <a:fillRect/>
          </a:stretch>
        </p:blipFill>
        <p:spPr>
          <a:xfrm>
            <a:off x="907735" y="4023700"/>
            <a:ext cx="10588266" cy="2238900"/>
          </a:xfrm>
          <a:prstGeom prst="rect">
            <a:avLst/>
          </a:prstGeom>
        </p:spPr>
      </p:pic>
    </p:spTree>
    <p:extLst>
      <p:ext uri="{BB962C8B-B14F-4D97-AF65-F5344CB8AC3E}">
        <p14:creationId xmlns:p14="http://schemas.microsoft.com/office/powerpoint/2010/main" val="273459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a:t>
            </a:r>
            <a:r>
              <a:rPr lang="en-US" altLang="zh-TW" dirty="0" err="1"/>
              <a:t>len</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err="1"/>
              <a:t>len</a:t>
            </a:r>
            <a:r>
              <a:rPr lang="en-US" altLang="zh-TW" dirty="0"/>
              <a:t>(</a:t>
            </a:r>
            <a:r>
              <a:rPr lang="zh-TW" altLang="en-US" dirty="0"/>
              <a:t> </a:t>
            </a:r>
            <a:r>
              <a:rPr lang="en-US" altLang="zh-TW" dirty="0"/>
              <a:t>) </a:t>
            </a:r>
            <a:r>
              <a:rPr lang="zh-TW" altLang="en-US" dirty="0"/>
              <a:t>查詢目前 </a:t>
            </a:r>
            <a:r>
              <a:rPr lang="en-US" altLang="zh-TW" dirty="0"/>
              <a:t>list</a:t>
            </a:r>
            <a:r>
              <a:rPr lang="zh-TW" altLang="en-US" dirty="0"/>
              <a:t> 總長度。</a:t>
            </a:r>
          </a:p>
        </p:txBody>
      </p:sp>
      <p:sp>
        <p:nvSpPr>
          <p:cNvPr id="5" name="Google Shape;625;p88">
            <a:extLst>
              <a:ext uri="{FF2B5EF4-FFF2-40B4-BE49-F238E27FC236}">
                <a16:creationId xmlns:a16="http://schemas.microsoft.com/office/drawing/2014/main" id="{9A749D27-625F-FA21-7899-87527A1C2AB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len</a:t>
            </a:r>
            <a:r>
              <a:rPr lang="en-US" altLang="zh-TW" sz="2400" b="1" dirty="0">
                <a:solidFill>
                  <a:schemeClr val="dk1"/>
                </a:solidFill>
              </a:rPr>
              <a:t> ( </a:t>
            </a:r>
            <a:r>
              <a:rPr lang="en-US" altLang="zh-TW" sz="2400" b="1" dirty="0">
                <a:solidFill>
                  <a:schemeClr val="accent1"/>
                </a:solidFill>
              </a:rPr>
              <a:t>L</a:t>
            </a:r>
            <a:r>
              <a:rPr lang="zh-TW" altLang="en-US" sz="2400" b="1" dirty="0">
                <a:solidFill>
                  <a:schemeClr val="dk1"/>
                </a:solidFill>
              </a:rPr>
              <a:t> </a:t>
            </a:r>
            <a:r>
              <a:rPr lang="en-US" altLang="zh-TW" sz="2400" b="1" dirty="0">
                <a:solidFill>
                  <a:schemeClr val="dk1"/>
                </a:solidFill>
              </a:rPr>
              <a:t>)		# </a:t>
            </a:r>
            <a:r>
              <a:rPr lang="zh-TW" altLang="en-US" sz="2400" b="1" dirty="0">
                <a:solidFill>
                  <a:schemeClr val="dk1"/>
                </a:solidFill>
              </a:rPr>
              <a:t>計算串列 </a:t>
            </a:r>
            <a:r>
              <a:rPr lang="en-US" altLang="zh-TW" sz="2400" b="1" dirty="0">
                <a:solidFill>
                  <a:schemeClr val="accent1"/>
                </a:solidFill>
              </a:rPr>
              <a:t>L</a:t>
            </a:r>
            <a:r>
              <a:rPr lang="zh-TW" altLang="en-US" sz="2400" b="1" dirty="0">
                <a:solidFill>
                  <a:schemeClr val="dk1"/>
                </a:solidFill>
              </a:rPr>
              <a:t> 的總長度</a:t>
            </a:r>
            <a:endParaRPr sz="2400" b="1" dirty="0">
              <a:solidFill>
                <a:schemeClr val="dk1"/>
              </a:solidFill>
            </a:endParaRPr>
          </a:p>
        </p:txBody>
      </p:sp>
      <p:pic>
        <p:nvPicPr>
          <p:cNvPr id="8" name="圖片 7">
            <a:extLst>
              <a:ext uri="{FF2B5EF4-FFF2-40B4-BE49-F238E27FC236}">
                <a16:creationId xmlns:a16="http://schemas.microsoft.com/office/drawing/2014/main" id="{0EC19CB2-795A-2634-34A5-C72922E8DD13}"/>
              </a:ext>
            </a:extLst>
          </p:cNvPr>
          <p:cNvPicPr>
            <a:picLocks noChangeAspect="1"/>
          </p:cNvPicPr>
          <p:nvPr/>
        </p:nvPicPr>
        <p:blipFill>
          <a:blip r:embed="rId2"/>
          <a:stretch>
            <a:fillRect/>
          </a:stretch>
        </p:blipFill>
        <p:spPr>
          <a:xfrm>
            <a:off x="907600" y="4322140"/>
            <a:ext cx="10800400" cy="1940460"/>
          </a:xfrm>
          <a:prstGeom prst="rect">
            <a:avLst/>
          </a:prstGeom>
        </p:spPr>
      </p:pic>
    </p:spTree>
    <p:extLst>
      <p:ext uri="{BB962C8B-B14F-4D97-AF65-F5344CB8AC3E}">
        <p14:creationId xmlns:p14="http://schemas.microsoft.com/office/powerpoint/2010/main" val="3810195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index</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index( ) </a:t>
            </a:r>
            <a:r>
              <a:rPr lang="zh-TW" altLang="en-US" dirty="0"/>
              <a:t>來尋找欲求資料在 </a:t>
            </a:r>
            <a:r>
              <a:rPr lang="en-US" altLang="zh-TW" dirty="0"/>
              <a:t>list </a:t>
            </a:r>
            <a:r>
              <a:rPr lang="zh-TW" altLang="en-US" dirty="0"/>
              <a:t>中的位置。</a:t>
            </a:r>
          </a:p>
        </p:txBody>
      </p:sp>
      <p:sp>
        <p:nvSpPr>
          <p:cNvPr id="5" name="Google Shape;625;p88">
            <a:extLst>
              <a:ext uri="{FF2B5EF4-FFF2-40B4-BE49-F238E27FC236}">
                <a16:creationId xmlns:a16="http://schemas.microsoft.com/office/drawing/2014/main" id="{B80C530F-B594-0630-7E8F-9F0323FC2FD5}"/>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.index</a:t>
            </a:r>
            <a:r>
              <a:rPr lang="en-US" altLang="zh-TW" sz="2400" b="1" dirty="0">
                <a:solidFill>
                  <a:schemeClr val="dk1"/>
                </a:solidFill>
              </a:rPr>
              <a:t> ( </a:t>
            </a:r>
            <a:r>
              <a:rPr lang="en-US" altLang="zh-TW" sz="2400" b="1" dirty="0">
                <a:solidFill>
                  <a:schemeClr val="accent1"/>
                </a:solidFill>
              </a:rPr>
              <a:t>n</a:t>
            </a:r>
            <a:r>
              <a:rPr lang="en-US" altLang="zh-TW" sz="2400" b="1" dirty="0">
                <a:solidFill>
                  <a:schemeClr val="dk1"/>
                </a:solidFill>
              </a:rPr>
              <a:t> )		# </a:t>
            </a:r>
            <a:r>
              <a:rPr lang="zh-TW" altLang="en-US" sz="2400" b="1" dirty="0">
                <a:solidFill>
                  <a:schemeClr val="dk1"/>
                </a:solidFill>
              </a:rPr>
              <a:t>尋找 </a:t>
            </a:r>
            <a:r>
              <a:rPr lang="en-US" altLang="zh-TW" sz="2400" b="1" dirty="0">
                <a:solidFill>
                  <a:schemeClr val="accent1"/>
                </a:solidFill>
              </a:rPr>
              <a:t>n </a:t>
            </a:r>
            <a:r>
              <a:rPr lang="zh-TW" altLang="en-US" sz="2400" b="1" dirty="0">
                <a:solidFill>
                  <a:schemeClr val="dk1"/>
                </a:solidFill>
              </a:rPr>
              <a:t>在串列 </a:t>
            </a:r>
            <a:r>
              <a:rPr lang="en-US" altLang="zh-TW" sz="2400" b="1" dirty="0">
                <a:solidFill>
                  <a:schemeClr val="accent1"/>
                </a:solidFill>
              </a:rPr>
              <a:t>L</a:t>
            </a:r>
            <a:r>
              <a:rPr lang="zh-TW" altLang="en-US" sz="2400" b="1" dirty="0">
                <a:solidFill>
                  <a:schemeClr val="dk1"/>
                </a:solidFill>
              </a:rPr>
              <a:t> 出現的位置</a:t>
            </a:r>
            <a:endParaRPr sz="2400" b="1" dirty="0">
              <a:solidFill>
                <a:schemeClr val="dk1"/>
              </a:solidFill>
            </a:endParaRPr>
          </a:p>
        </p:txBody>
      </p:sp>
      <p:pic>
        <p:nvPicPr>
          <p:cNvPr id="6" name="圖片 5">
            <a:extLst>
              <a:ext uri="{FF2B5EF4-FFF2-40B4-BE49-F238E27FC236}">
                <a16:creationId xmlns:a16="http://schemas.microsoft.com/office/drawing/2014/main" id="{43B89FBE-0B4E-D09A-A2E9-5D23FFF77339}"/>
              </a:ext>
            </a:extLst>
          </p:cNvPr>
          <p:cNvPicPr>
            <a:picLocks noChangeAspect="1"/>
          </p:cNvPicPr>
          <p:nvPr/>
        </p:nvPicPr>
        <p:blipFill>
          <a:blip r:embed="rId2"/>
          <a:stretch>
            <a:fillRect/>
          </a:stretch>
        </p:blipFill>
        <p:spPr>
          <a:xfrm>
            <a:off x="907600" y="4322140"/>
            <a:ext cx="10800400" cy="1940460"/>
          </a:xfrm>
          <a:prstGeom prst="rect">
            <a:avLst/>
          </a:prstGeom>
        </p:spPr>
      </p:pic>
    </p:spTree>
    <p:extLst>
      <p:ext uri="{BB962C8B-B14F-4D97-AF65-F5344CB8AC3E}">
        <p14:creationId xmlns:p14="http://schemas.microsoft.com/office/powerpoint/2010/main" val="4091568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09762-8AF3-D6C9-6133-D64E44D3B85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count</a:t>
            </a:r>
            <a:endParaRPr lang="zh-TW" altLang="en-US" dirty="0"/>
          </a:p>
        </p:txBody>
      </p:sp>
      <p:sp>
        <p:nvSpPr>
          <p:cNvPr id="3" name="文字版面配置區 2">
            <a:extLst>
              <a:ext uri="{FF2B5EF4-FFF2-40B4-BE49-F238E27FC236}">
                <a16:creationId xmlns:a16="http://schemas.microsoft.com/office/drawing/2014/main" id="{FDABD0D4-6368-61A9-A057-FCF2047093E3}"/>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count( ) </a:t>
            </a:r>
            <a:r>
              <a:rPr lang="zh-TW" altLang="en-US" dirty="0"/>
              <a:t>來計算欲求資料在 </a:t>
            </a:r>
            <a:r>
              <a:rPr lang="en-US" altLang="zh-TW" dirty="0"/>
              <a:t>list </a:t>
            </a:r>
            <a:r>
              <a:rPr lang="zh-TW" altLang="en-US" dirty="0"/>
              <a:t>中出現了幾次。</a:t>
            </a:r>
          </a:p>
        </p:txBody>
      </p:sp>
      <p:sp>
        <p:nvSpPr>
          <p:cNvPr id="5" name="Google Shape;625;p88">
            <a:extLst>
              <a:ext uri="{FF2B5EF4-FFF2-40B4-BE49-F238E27FC236}">
                <a16:creationId xmlns:a16="http://schemas.microsoft.com/office/drawing/2014/main" id="{9D3975F1-6EC0-BCD9-0E02-580325A9B59B}"/>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.count</a:t>
            </a:r>
            <a:r>
              <a:rPr lang="en-US" altLang="zh-TW" sz="2400" b="1" dirty="0">
                <a:solidFill>
                  <a:schemeClr val="dk1"/>
                </a:solidFill>
              </a:rPr>
              <a:t> ( </a:t>
            </a:r>
            <a:r>
              <a:rPr lang="en-US" altLang="zh-TW" sz="2400" b="1" dirty="0">
                <a:solidFill>
                  <a:schemeClr val="accent1"/>
                </a:solidFill>
              </a:rPr>
              <a:t>n</a:t>
            </a:r>
            <a:r>
              <a:rPr lang="en-US" altLang="zh-TW" sz="2400" b="1" dirty="0">
                <a:solidFill>
                  <a:schemeClr val="dk1"/>
                </a:solidFill>
              </a:rPr>
              <a:t> )		# </a:t>
            </a:r>
            <a:r>
              <a:rPr lang="zh-TW" altLang="en-US" sz="2400" b="1" dirty="0">
                <a:solidFill>
                  <a:schemeClr val="dk1"/>
                </a:solidFill>
              </a:rPr>
              <a:t>計算串列 </a:t>
            </a:r>
            <a:r>
              <a:rPr lang="en-US" altLang="zh-TW" sz="2400" b="1" dirty="0">
                <a:solidFill>
                  <a:schemeClr val="accent1"/>
                </a:solidFill>
              </a:rPr>
              <a:t>L</a:t>
            </a:r>
            <a:r>
              <a:rPr lang="zh-TW" altLang="en-US" sz="2400" b="1" dirty="0">
                <a:solidFill>
                  <a:schemeClr val="dk1"/>
                </a:solidFill>
              </a:rPr>
              <a:t> 中 </a:t>
            </a:r>
            <a:r>
              <a:rPr lang="en-US" altLang="zh-TW" sz="2400" b="1" dirty="0">
                <a:solidFill>
                  <a:schemeClr val="accent1"/>
                </a:solidFill>
              </a:rPr>
              <a:t>n</a:t>
            </a:r>
            <a:r>
              <a:rPr lang="zh-TW" altLang="en-US" sz="2400" b="1" dirty="0">
                <a:solidFill>
                  <a:schemeClr val="dk1"/>
                </a:solidFill>
              </a:rPr>
              <a:t> 出現的次數</a:t>
            </a:r>
            <a:endParaRPr sz="2400" b="1" dirty="0">
              <a:solidFill>
                <a:schemeClr val="dk1"/>
              </a:solidFill>
            </a:endParaRPr>
          </a:p>
        </p:txBody>
      </p:sp>
      <p:pic>
        <p:nvPicPr>
          <p:cNvPr id="7" name="圖片 6">
            <a:extLst>
              <a:ext uri="{FF2B5EF4-FFF2-40B4-BE49-F238E27FC236}">
                <a16:creationId xmlns:a16="http://schemas.microsoft.com/office/drawing/2014/main" id="{1CA2DD66-4FE4-0F92-8698-047BFF697B02}"/>
              </a:ext>
            </a:extLst>
          </p:cNvPr>
          <p:cNvPicPr>
            <a:picLocks noChangeAspect="1"/>
          </p:cNvPicPr>
          <p:nvPr/>
        </p:nvPicPr>
        <p:blipFill>
          <a:blip r:embed="rId2"/>
          <a:stretch>
            <a:fillRect/>
          </a:stretch>
        </p:blipFill>
        <p:spPr>
          <a:xfrm>
            <a:off x="907600" y="4322141"/>
            <a:ext cx="10588400" cy="1940459"/>
          </a:xfrm>
          <a:prstGeom prst="rect">
            <a:avLst/>
          </a:prstGeom>
        </p:spPr>
      </p:pic>
    </p:spTree>
    <p:extLst>
      <p:ext uri="{BB962C8B-B14F-4D97-AF65-F5344CB8AC3E}">
        <p14:creationId xmlns:p14="http://schemas.microsoft.com/office/powerpoint/2010/main" val="10648361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88634-F873-D384-3B1F-96725B7173F1}"/>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slicing</a:t>
            </a:r>
            <a:endParaRPr lang="zh-TW" altLang="en-US" dirty="0"/>
          </a:p>
        </p:txBody>
      </p:sp>
      <p:sp>
        <p:nvSpPr>
          <p:cNvPr id="3" name="文字版面配置區 2">
            <a:extLst>
              <a:ext uri="{FF2B5EF4-FFF2-40B4-BE49-F238E27FC236}">
                <a16:creationId xmlns:a16="http://schemas.microsoft.com/office/drawing/2014/main" id="{FBBDC427-315A-5A87-024F-5DDEF1A41E39}"/>
              </a:ext>
            </a:extLst>
          </p:cNvPr>
          <p:cNvSpPr>
            <a:spLocks noGrp="1"/>
          </p:cNvSpPr>
          <p:nvPr>
            <p:ph type="body" idx="1"/>
          </p:nvPr>
        </p:nvSpPr>
        <p:spPr/>
        <p:txBody>
          <a:bodyPr/>
          <a:lstStyle/>
          <a:p>
            <a:r>
              <a:rPr lang="zh-TW" altLang="en-US" dirty="0"/>
              <a:t>串列的擷取片段與字串相似，皆使用</a:t>
            </a:r>
            <a:r>
              <a:rPr lang="zh-TW" altLang="en-US" b="1" dirty="0">
                <a:solidFill>
                  <a:schemeClr val="accent1"/>
                </a:solidFill>
              </a:rPr>
              <a:t>中括號</a:t>
            </a:r>
            <a:r>
              <a:rPr lang="zh-TW" altLang="en-US" dirty="0"/>
              <a:t>搭配</a:t>
            </a:r>
            <a:r>
              <a:rPr lang="zh-TW" altLang="en-US" b="1" dirty="0">
                <a:solidFill>
                  <a:schemeClr val="accent1"/>
                </a:solidFill>
              </a:rPr>
              <a:t>冒號</a:t>
            </a:r>
            <a:r>
              <a:rPr lang="zh-TW" altLang="en-US" dirty="0"/>
              <a:t>的方法擷取所需的 </a:t>
            </a:r>
            <a:r>
              <a:rPr lang="en-US" altLang="zh-TW" dirty="0"/>
              <a:t>index</a:t>
            </a:r>
            <a:r>
              <a:rPr lang="zh-TW" altLang="en-US" dirty="0"/>
              <a:t>。</a:t>
            </a:r>
          </a:p>
        </p:txBody>
      </p:sp>
    </p:spTree>
    <p:extLst>
      <p:ext uri="{BB962C8B-B14F-4D97-AF65-F5344CB8AC3E}">
        <p14:creationId xmlns:p14="http://schemas.microsoft.com/office/powerpoint/2010/main" val="3201668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88634-F873-D384-3B1F-96725B7173F1}"/>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slicing</a:t>
            </a:r>
            <a:endParaRPr lang="zh-TW" altLang="en-US" dirty="0"/>
          </a:p>
        </p:txBody>
      </p:sp>
      <p:sp>
        <p:nvSpPr>
          <p:cNvPr id="3" name="文字版面配置區 2">
            <a:extLst>
              <a:ext uri="{FF2B5EF4-FFF2-40B4-BE49-F238E27FC236}">
                <a16:creationId xmlns:a16="http://schemas.microsoft.com/office/drawing/2014/main" id="{FBBDC427-315A-5A87-024F-5DDEF1A41E39}"/>
              </a:ext>
            </a:extLst>
          </p:cNvPr>
          <p:cNvSpPr>
            <a:spLocks noGrp="1"/>
          </p:cNvSpPr>
          <p:nvPr>
            <p:ph type="body" idx="1"/>
          </p:nvPr>
        </p:nvSpPr>
        <p:spPr/>
        <p:txBody>
          <a:bodyPr/>
          <a:lstStyle/>
          <a:p>
            <a:endParaRPr lang="zh-TW" altLang="en-US" dirty="0"/>
          </a:p>
        </p:txBody>
      </p:sp>
      <p:pic>
        <p:nvPicPr>
          <p:cNvPr id="5" name="圖片 4">
            <a:extLst>
              <a:ext uri="{FF2B5EF4-FFF2-40B4-BE49-F238E27FC236}">
                <a16:creationId xmlns:a16="http://schemas.microsoft.com/office/drawing/2014/main" id="{AC9A07F4-8F47-4E73-E285-AC540D8F7A02}"/>
              </a:ext>
            </a:extLst>
          </p:cNvPr>
          <p:cNvPicPr>
            <a:picLocks noChangeAspect="1"/>
          </p:cNvPicPr>
          <p:nvPr/>
        </p:nvPicPr>
        <p:blipFill>
          <a:blip r:embed="rId2"/>
          <a:stretch>
            <a:fillRect/>
          </a:stretch>
        </p:blipFill>
        <p:spPr>
          <a:xfrm>
            <a:off x="907601" y="1361400"/>
            <a:ext cx="10588400" cy="4901200"/>
          </a:xfrm>
          <a:prstGeom prst="rect">
            <a:avLst/>
          </a:prstGeom>
        </p:spPr>
      </p:pic>
      <p:sp>
        <p:nvSpPr>
          <p:cNvPr id="7" name="文字方塊 6">
            <a:extLst>
              <a:ext uri="{FF2B5EF4-FFF2-40B4-BE49-F238E27FC236}">
                <a16:creationId xmlns:a16="http://schemas.microsoft.com/office/drawing/2014/main" id="{CEA1663D-E5A2-601C-7ED0-E4AA50269ACE}"/>
              </a:ext>
            </a:extLst>
          </p:cNvPr>
          <p:cNvSpPr txBox="1"/>
          <p:nvPr/>
        </p:nvSpPr>
        <p:spPr>
          <a:xfrm>
            <a:off x="6820678" y="1361400"/>
            <a:ext cx="4675322" cy="898195"/>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sym typeface="Microsoft JhengHei"/>
              </a:rPr>
              <a:t>正 </a:t>
            </a:r>
            <a:r>
              <a:rPr lang="en-US" altLang="zh-TW" sz="2400" dirty="0">
                <a:solidFill>
                  <a:srgbClr val="FF0000"/>
                </a:solidFill>
                <a:latin typeface="Microsoft JhengHei"/>
                <a:ea typeface="Microsoft JhengHei"/>
                <a:sym typeface="Microsoft JhengHei"/>
              </a:rPr>
              <a:t>index</a:t>
            </a:r>
            <a:r>
              <a:rPr lang="zh-TW" altLang="en-US" sz="2400" dirty="0">
                <a:solidFill>
                  <a:srgbClr val="FF0000"/>
                </a:solidFill>
                <a:latin typeface="Microsoft JhengHei"/>
                <a:ea typeface="Microsoft JhengHei"/>
                <a:sym typeface="Microsoft JhengHei"/>
              </a:rPr>
              <a:t>：由左至右，從  </a:t>
            </a:r>
            <a:r>
              <a:rPr lang="en-US" altLang="zh-TW" sz="2400" dirty="0">
                <a:solidFill>
                  <a:srgbClr val="FF0000"/>
                </a:solidFill>
                <a:latin typeface="Microsoft JhengHei"/>
                <a:ea typeface="Microsoft JhengHei"/>
                <a:sym typeface="Microsoft JhengHei"/>
              </a:rPr>
              <a:t>0 </a:t>
            </a:r>
            <a:r>
              <a:rPr lang="zh-TW" altLang="en-US" sz="2400" dirty="0">
                <a:solidFill>
                  <a:srgbClr val="FF0000"/>
                </a:solidFill>
                <a:latin typeface="Microsoft JhengHei"/>
                <a:ea typeface="Microsoft JhengHei"/>
                <a:sym typeface="Microsoft JhengHei"/>
              </a:rPr>
              <a:t>開始</a:t>
            </a:r>
          </a:p>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sym typeface="Microsoft JhengHei"/>
              </a:rPr>
              <a:t>負 </a:t>
            </a:r>
            <a:r>
              <a:rPr lang="en-US" altLang="zh-TW" sz="2400" dirty="0">
                <a:solidFill>
                  <a:srgbClr val="FF0000"/>
                </a:solidFill>
                <a:latin typeface="Microsoft JhengHei"/>
                <a:ea typeface="Microsoft JhengHei"/>
                <a:sym typeface="Microsoft JhengHei"/>
              </a:rPr>
              <a:t>index</a:t>
            </a:r>
            <a:r>
              <a:rPr lang="zh-TW" altLang="en-US" sz="2400" dirty="0">
                <a:solidFill>
                  <a:srgbClr val="FF0000"/>
                </a:solidFill>
                <a:latin typeface="Microsoft JhengHei"/>
                <a:ea typeface="Microsoft JhengHei"/>
                <a:sym typeface="Microsoft JhengHei"/>
              </a:rPr>
              <a:t>：由右至左，從 </a:t>
            </a:r>
            <a:r>
              <a:rPr lang="en-US" altLang="zh-TW" sz="2400" dirty="0">
                <a:solidFill>
                  <a:srgbClr val="FF0000"/>
                </a:solidFill>
                <a:latin typeface="Microsoft JhengHei"/>
                <a:ea typeface="Microsoft JhengHei"/>
                <a:sym typeface="Microsoft JhengHei"/>
              </a:rPr>
              <a:t>-1 </a:t>
            </a:r>
            <a:r>
              <a:rPr lang="zh-TW" altLang="en-US" sz="2400" dirty="0">
                <a:solidFill>
                  <a:srgbClr val="FF0000"/>
                </a:solidFill>
                <a:latin typeface="Microsoft JhengHei"/>
                <a:ea typeface="Microsoft JhengHei"/>
                <a:sym typeface="Microsoft JhengHei"/>
              </a:rPr>
              <a:t>開始</a:t>
            </a:r>
          </a:p>
        </p:txBody>
      </p:sp>
    </p:spTree>
    <p:extLst>
      <p:ext uri="{BB962C8B-B14F-4D97-AF65-F5344CB8AC3E}">
        <p14:creationId xmlns:p14="http://schemas.microsoft.com/office/powerpoint/2010/main" val="236104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BDCFCC-6F79-0163-88BE-487CB0CE8D22}"/>
              </a:ext>
            </a:extLst>
          </p:cNvPr>
          <p:cNvSpPr>
            <a:spLocks noGrp="1"/>
          </p:cNvSpPr>
          <p:nvPr>
            <p:ph type="title"/>
          </p:nvPr>
        </p:nvSpPr>
        <p:spPr/>
        <p:txBody>
          <a:bodyPr/>
          <a:lstStyle/>
          <a:p>
            <a:r>
              <a:rPr lang="zh-TW" altLang="en-US" dirty="0"/>
              <a:t>輸出 </a:t>
            </a:r>
            <a:r>
              <a:rPr lang="en-US" altLang="zh-TW" dirty="0"/>
              <a:t>– print()</a:t>
            </a:r>
            <a:endParaRPr lang="en-US" dirty="0"/>
          </a:p>
        </p:txBody>
      </p:sp>
      <p:sp>
        <p:nvSpPr>
          <p:cNvPr id="10" name="Text Placeholder 2">
            <a:extLst>
              <a:ext uri="{FF2B5EF4-FFF2-40B4-BE49-F238E27FC236}">
                <a16:creationId xmlns:a16="http://schemas.microsoft.com/office/drawing/2014/main" id="{A7FD993E-BDE1-70C3-F3D5-435E94B3B64A}"/>
              </a:ext>
            </a:extLst>
          </p:cNvPr>
          <p:cNvSpPr>
            <a:spLocks noGrp="1"/>
          </p:cNvSpPr>
          <p:nvPr>
            <p:ph type="body" idx="1"/>
          </p:nvPr>
        </p:nvSpPr>
        <p:spPr/>
        <p:txBody>
          <a:bodyPr/>
          <a:lstStyle/>
          <a:p>
            <a:endParaRPr lang="en-US" altLang="zh-TW" dirty="0"/>
          </a:p>
          <a:p>
            <a:endParaRPr lang="en-US" altLang="zh-TW" dirty="0"/>
          </a:p>
          <a:p>
            <a:r>
              <a:rPr lang="zh-TW" altLang="en-US" dirty="0"/>
              <a:t>用逗號分隔字串 </a:t>
            </a:r>
            <a:r>
              <a:rPr lang="en-US" altLang="zh-TW" dirty="0"/>
              <a:t>( </a:t>
            </a:r>
            <a:r>
              <a:rPr lang="zh-TW" altLang="en-US" dirty="0"/>
              <a:t>或變數 </a:t>
            </a:r>
            <a:r>
              <a:rPr lang="en-US" altLang="zh-TW" dirty="0"/>
              <a:t>)</a:t>
            </a:r>
            <a:r>
              <a:rPr lang="zh-TW" altLang="en-US" dirty="0"/>
              <a:t>，印出效果為空格。</a:t>
            </a:r>
            <a:endParaRPr lang="en-US" dirty="0"/>
          </a:p>
          <a:p>
            <a:endParaRPr lang="en-US" dirty="0"/>
          </a:p>
          <a:p>
            <a:endParaRPr lang="en-US" dirty="0"/>
          </a:p>
          <a:p>
            <a:endParaRPr lang="en-US" dirty="0"/>
          </a:p>
        </p:txBody>
      </p:sp>
      <p:sp>
        <p:nvSpPr>
          <p:cNvPr id="2" name="Google Shape;625;p88">
            <a:extLst>
              <a:ext uri="{FF2B5EF4-FFF2-40B4-BE49-F238E27FC236}">
                <a16:creationId xmlns:a16="http://schemas.microsoft.com/office/drawing/2014/main" id="{59DC1881-DB10-50CD-E5BD-D4F8B3F4668D}"/>
              </a:ext>
            </a:extLst>
          </p:cNvPr>
          <p:cNvSpPr/>
          <p:nvPr/>
        </p:nvSpPr>
        <p:spPr>
          <a:xfrm>
            <a:off x="907601" y="1361399"/>
            <a:ext cx="10588399"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print ( )		# </a:t>
            </a:r>
            <a:r>
              <a:rPr lang="zh-TW" altLang="en-US" sz="2400" b="1" dirty="0">
                <a:solidFill>
                  <a:schemeClr val="dk1"/>
                </a:solidFill>
              </a:rPr>
              <a:t>顯示小括號內的字串 </a:t>
            </a:r>
            <a:r>
              <a:rPr lang="en-US" altLang="zh-TW" sz="2400" b="1" dirty="0">
                <a:solidFill>
                  <a:schemeClr val="dk1"/>
                </a:solidFill>
              </a:rPr>
              <a:t>/ </a:t>
            </a:r>
            <a:r>
              <a:rPr lang="zh-TW" altLang="en-US" sz="2400" b="1" dirty="0">
                <a:solidFill>
                  <a:schemeClr val="dk1"/>
                </a:solidFill>
              </a:rPr>
              <a:t>變數</a:t>
            </a:r>
            <a:endParaRPr sz="2400" b="1" dirty="0">
              <a:solidFill>
                <a:schemeClr val="dk1"/>
              </a:solidFill>
            </a:endParaRPr>
          </a:p>
        </p:txBody>
      </p:sp>
      <p:pic>
        <p:nvPicPr>
          <p:cNvPr id="6" name="圖片 5">
            <a:extLst>
              <a:ext uri="{FF2B5EF4-FFF2-40B4-BE49-F238E27FC236}">
                <a16:creationId xmlns:a16="http://schemas.microsoft.com/office/drawing/2014/main" id="{D8F27BF5-73F3-86FD-99D6-722838435F56}"/>
              </a:ext>
            </a:extLst>
          </p:cNvPr>
          <p:cNvPicPr>
            <a:picLocks noChangeAspect="1"/>
          </p:cNvPicPr>
          <p:nvPr/>
        </p:nvPicPr>
        <p:blipFill>
          <a:blip r:embed="rId2"/>
          <a:stretch>
            <a:fillRect/>
          </a:stretch>
        </p:blipFill>
        <p:spPr>
          <a:xfrm>
            <a:off x="907599" y="3809334"/>
            <a:ext cx="8527803" cy="2453265"/>
          </a:xfrm>
          <a:prstGeom prst="rect">
            <a:avLst/>
          </a:prstGeom>
        </p:spPr>
      </p:pic>
    </p:spTree>
    <p:extLst>
      <p:ext uri="{BB962C8B-B14F-4D97-AF65-F5344CB8AC3E}">
        <p14:creationId xmlns:p14="http://schemas.microsoft.com/office/powerpoint/2010/main" val="1032849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88634-F873-D384-3B1F-96725B7173F1}"/>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slicing</a:t>
            </a:r>
            <a:endParaRPr lang="zh-TW" altLang="en-US" dirty="0"/>
          </a:p>
        </p:txBody>
      </p:sp>
      <p:sp>
        <p:nvSpPr>
          <p:cNvPr id="3" name="文字版面配置區 2">
            <a:extLst>
              <a:ext uri="{FF2B5EF4-FFF2-40B4-BE49-F238E27FC236}">
                <a16:creationId xmlns:a16="http://schemas.microsoft.com/office/drawing/2014/main" id="{FBBDC427-315A-5A87-024F-5DDEF1A41E39}"/>
              </a:ext>
            </a:extLst>
          </p:cNvPr>
          <p:cNvSpPr>
            <a:spLocks noGrp="1"/>
          </p:cNvSpPr>
          <p:nvPr>
            <p:ph type="body" idx="1"/>
          </p:nvPr>
        </p:nvSpPr>
        <p:spPr/>
        <p:txBody>
          <a:bodyPr/>
          <a:lstStyle/>
          <a:p>
            <a:r>
              <a:rPr lang="zh-TW" altLang="en-US" dirty="0"/>
              <a:t>使用 </a:t>
            </a:r>
            <a:r>
              <a:rPr lang="en-US" altLang="zh-TW" dirty="0"/>
              <a:t>slicing </a:t>
            </a:r>
            <a:r>
              <a:rPr lang="zh-TW" altLang="en-US" dirty="0"/>
              <a:t>將 </a:t>
            </a:r>
            <a:r>
              <a:rPr lang="en-US" altLang="zh-TW" dirty="0"/>
              <a:t>list </a:t>
            </a:r>
            <a:r>
              <a:rPr lang="zh-TW" altLang="en-US" dirty="0"/>
              <a:t>拆成兩半，則可以在中間插入多筆資料。</a:t>
            </a:r>
          </a:p>
        </p:txBody>
      </p:sp>
      <p:pic>
        <p:nvPicPr>
          <p:cNvPr id="5" name="圖片 4">
            <a:extLst>
              <a:ext uri="{FF2B5EF4-FFF2-40B4-BE49-F238E27FC236}">
                <a16:creationId xmlns:a16="http://schemas.microsoft.com/office/drawing/2014/main" id="{BFCEDC63-6AB4-A141-4B58-10CD0203323D}"/>
              </a:ext>
            </a:extLst>
          </p:cNvPr>
          <p:cNvPicPr>
            <a:picLocks noChangeAspect="1"/>
          </p:cNvPicPr>
          <p:nvPr/>
        </p:nvPicPr>
        <p:blipFill>
          <a:blip r:embed="rId2"/>
          <a:stretch>
            <a:fillRect/>
          </a:stretch>
        </p:blipFill>
        <p:spPr>
          <a:xfrm>
            <a:off x="907600" y="2836774"/>
            <a:ext cx="10588400" cy="3425825"/>
          </a:xfrm>
          <a:prstGeom prst="rect">
            <a:avLst/>
          </a:prstGeom>
        </p:spPr>
      </p:pic>
      <p:sp>
        <p:nvSpPr>
          <p:cNvPr id="7" name="文字方塊 6">
            <a:extLst>
              <a:ext uri="{FF2B5EF4-FFF2-40B4-BE49-F238E27FC236}">
                <a16:creationId xmlns:a16="http://schemas.microsoft.com/office/drawing/2014/main" id="{E063B433-120E-EAC6-798A-DE0B9430F54B}"/>
              </a:ext>
            </a:extLst>
          </p:cNvPr>
          <p:cNvSpPr txBox="1"/>
          <p:nvPr/>
        </p:nvSpPr>
        <p:spPr>
          <a:xfrm>
            <a:off x="2638133" y="3499047"/>
            <a:ext cx="1768346" cy="424732"/>
          </a:xfrm>
          <a:prstGeom prst="rect">
            <a:avLst/>
          </a:prstGeom>
          <a:noFill/>
        </p:spPr>
        <p:txBody>
          <a:bodyPr wrap="square">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[ 0, 1, 2, 5 ]</a:t>
            </a:r>
            <a:endParaRPr lang="zh-TW" altLang="en-US" sz="2400" dirty="0">
              <a:solidFill>
                <a:srgbClr val="FF0000"/>
              </a:solidFill>
              <a:latin typeface="Microsoft JhengHei"/>
              <a:ea typeface="Microsoft JhengHei"/>
            </a:endParaRPr>
          </a:p>
        </p:txBody>
      </p:sp>
      <p:sp>
        <p:nvSpPr>
          <p:cNvPr id="8" name="文字方塊 7">
            <a:extLst>
              <a:ext uri="{FF2B5EF4-FFF2-40B4-BE49-F238E27FC236}">
                <a16:creationId xmlns:a16="http://schemas.microsoft.com/office/drawing/2014/main" id="{115A88D3-4FF6-8FCB-B530-13437F546AF2}"/>
              </a:ext>
            </a:extLst>
          </p:cNvPr>
          <p:cNvSpPr txBox="1"/>
          <p:nvPr/>
        </p:nvSpPr>
        <p:spPr>
          <a:xfrm>
            <a:off x="8820539" y="3499047"/>
            <a:ext cx="1091682" cy="424732"/>
          </a:xfrm>
          <a:prstGeom prst="rect">
            <a:avLst/>
          </a:prstGeom>
          <a:noFill/>
        </p:spPr>
        <p:txBody>
          <a:bodyPr wrap="square">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[ 3, 4 ]</a:t>
            </a:r>
            <a:endParaRPr lang="zh-TW" altLang="en-US" sz="2400" dirty="0">
              <a:solidFill>
                <a:srgbClr val="FF0000"/>
              </a:solidFill>
              <a:latin typeface="Microsoft JhengHei"/>
              <a:ea typeface="Microsoft JhengHei"/>
            </a:endParaRPr>
          </a:p>
        </p:txBody>
      </p:sp>
      <p:sp>
        <p:nvSpPr>
          <p:cNvPr id="9" name="矩形 8">
            <a:extLst>
              <a:ext uri="{FF2B5EF4-FFF2-40B4-BE49-F238E27FC236}">
                <a16:creationId xmlns:a16="http://schemas.microsoft.com/office/drawing/2014/main" id="{10C9E43E-98F7-B480-B143-2C8967E11420}"/>
              </a:ext>
            </a:extLst>
          </p:cNvPr>
          <p:cNvSpPr/>
          <p:nvPr/>
        </p:nvSpPr>
        <p:spPr>
          <a:xfrm>
            <a:off x="2976465" y="4049486"/>
            <a:ext cx="1091682" cy="461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1C411D54-EEF7-D4F6-5278-C2316D26589D}"/>
              </a:ext>
            </a:extLst>
          </p:cNvPr>
          <p:cNvSpPr/>
          <p:nvPr/>
        </p:nvSpPr>
        <p:spPr>
          <a:xfrm>
            <a:off x="8820539" y="4049485"/>
            <a:ext cx="1091682" cy="461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4505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A04B1-06EF-7BD4-7A65-A1219C909925}"/>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a:t>
            </a:r>
            <a:r>
              <a:rPr lang="zh-TW" altLang="en-US" dirty="0"/>
              <a:t> 多重 </a:t>
            </a:r>
            <a:r>
              <a:rPr lang="en-US" altLang="zh-TW" dirty="0"/>
              <a:t>list</a:t>
            </a:r>
            <a:r>
              <a:rPr lang="zh-TW" altLang="en-US" dirty="0"/>
              <a:t> 取值</a:t>
            </a:r>
          </a:p>
        </p:txBody>
      </p:sp>
      <p:sp>
        <p:nvSpPr>
          <p:cNvPr id="3" name="文字版面配置區 2">
            <a:extLst>
              <a:ext uri="{FF2B5EF4-FFF2-40B4-BE49-F238E27FC236}">
                <a16:creationId xmlns:a16="http://schemas.microsoft.com/office/drawing/2014/main" id="{EE6CCF88-6DFE-4777-AD1C-6E99CD8D5CDA}"/>
              </a:ext>
            </a:extLst>
          </p:cNvPr>
          <p:cNvSpPr>
            <a:spLocks noGrp="1"/>
          </p:cNvSpPr>
          <p:nvPr>
            <p:ph type="body" idx="1"/>
          </p:nvPr>
        </p:nvSpPr>
        <p:spPr/>
        <p:txBody>
          <a:bodyPr/>
          <a:lstStyle/>
          <a:p>
            <a:r>
              <a:rPr lang="zh-TW" altLang="en-US" dirty="0"/>
              <a:t>對於多重 </a:t>
            </a:r>
            <a:r>
              <a:rPr lang="en-US" altLang="zh-TW" dirty="0"/>
              <a:t>list</a:t>
            </a:r>
            <a:r>
              <a:rPr lang="zh-TW" altLang="en-US" dirty="0"/>
              <a:t>，使用多重 </a:t>
            </a:r>
            <a:r>
              <a:rPr lang="en-US" altLang="zh-TW" dirty="0"/>
              <a:t>index </a:t>
            </a:r>
            <a:r>
              <a:rPr lang="zh-TW" altLang="en-US" dirty="0"/>
              <a:t>去取得內層的資料，例如 </a:t>
            </a:r>
            <a:r>
              <a:rPr lang="en-US" altLang="zh-TW" dirty="0"/>
              <a:t>L</a:t>
            </a:r>
            <a:r>
              <a:rPr lang="zh-TW" altLang="en-US" dirty="0"/>
              <a:t> </a:t>
            </a:r>
            <a:r>
              <a:rPr lang="en-US" altLang="zh-TW" dirty="0"/>
              <a:t>[</a:t>
            </a:r>
            <a:r>
              <a:rPr lang="zh-TW" altLang="en-US" dirty="0"/>
              <a:t> </a:t>
            </a:r>
            <a:r>
              <a:rPr lang="en-US" altLang="zh-TW" dirty="0"/>
              <a:t>2</a:t>
            </a:r>
            <a:r>
              <a:rPr lang="zh-TW" altLang="en-US" dirty="0"/>
              <a:t> </a:t>
            </a:r>
            <a:r>
              <a:rPr lang="en-US" altLang="zh-TW" dirty="0"/>
              <a:t>][</a:t>
            </a:r>
            <a:r>
              <a:rPr lang="zh-TW" altLang="en-US" dirty="0"/>
              <a:t> </a:t>
            </a:r>
            <a:r>
              <a:rPr lang="en-US" altLang="zh-TW" dirty="0"/>
              <a:t>3</a:t>
            </a:r>
            <a:r>
              <a:rPr lang="zh-TW" altLang="en-US" dirty="0"/>
              <a:t> </a:t>
            </a:r>
            <a:r>
              <a:rPr lang="en-US" altLang="zh-TW" dirty="0"/>
              <a:t>]</a:t>
            </a:r>
            <a:r>
              <a:rPr lang="zh-TW" altLang="en-US" dirty="0"/>
              <a:t>，就是取 </a:t>
            </a:r>
            <a:r>
              <a:rPr lang="en-US" altLang="zh-TW" dirty="0"/>
              <a:t>list </a:t>
            </a:r>
            <a:r>
              <a:rPr lang="zh-TW" altLang="en-US" dirty="0"/>
              <a:t>中 </a:t>
            </a:r>
            <a:r>
              <a:rPr lang="en-US" altLang="zh-TW" dirty="0"/>
              <a:t>index </a:t>
            </a:r>
            <a:r>
              <a:rPr lang="zh-TW" altLang="en-US" dirty="0"/>
              <a:t>為 </a:t>
            </a:r>
            <a:r>
              <a:rPr lang="en-US" altLang="zh-TW" dirty="0"/>
              <a:t>2 </a:t>
            </a:r>
            <a:r>
              <a:rPr lang="zh-TW" altLang="en-US" dirty="0"/>
              <a:t>的子 </a:t>
            </a:r>
            <a:r>
              <a:rPr lang="en-US" altLang="zh-TW" dirty="0"/>
              <a:t>list</a:t>
            </a:r>
            <a:r>
              <a:rPr lang="zh-TW" altLang="en-US" dirty="0"/>
              <a:t>，並拿出其中 </a:t>
            </a:r>
            <a:r>
              <a:rPr lang="en-US" altLang="zh-TW" dirty="0"/>
              <a:t>index </a:t>
            </a:r>
            <a:r>
              <a:rPr lang="zh-TW" altLang="en-US" dirty="0"/>
              <a:t>為 </a:t>
            </a:r>
            <a:r>
              <a:rPr lang="en-US" altLang="zh-TW" dirty="0"/>
              <a:t>3</a:t>
            </a:r>
            <a:r>
              <a:rPr lang="zh-TW" altLang="en-US" dirty="0"/>
              <a:t> 的值。</a:t>
            </a:r>
          </a:p>
          <a:p>
            <a:endParaRPr lang="zh-TW" altLang="en-US" dirty="0"/>
          </a:p>
          <a:p>
            <a:endParaRPr lang="zh-TW" altLang="en-US" dirty="0"/>
          </a:p>
        </p:txBody>
      </p:sp>
      <p:pic>
        <p:nvPicPr>
          <p:cNvPr id="5" name="圖片 4">
            <a:extLst>
              <a:ext uri="{FF2B5EF4-FFF2-40B4-BE49-F238E27FC236}">
                <a16:creationId xmlns:a16="http://schemas.microsoft.com/office/drawing/2014/main" id="{D9FFC641-E63A-CF3D-E701-8FC1B2DCC2B1}"/>
              </a:ext>
            </a:extLst>
          </p:cNvPr>
          <p:cNvPicPr>
            <a:picLocks noChangeAspect="1"/>
          </p:cNvPicPr>
          <p:nvPr/>
        </p:nvPicPr>
        <p:blipFill>
          <a:blip r:embed="rId2"/>
          <a:stretch>
            <a:fillRect/>
          </a:stretch>
        </p:blipFill>
        <p:spPr>
          <a:xfrm>
            <a:off x="907600" y="4049518"/>
            <a:ext cx="10588400" cy="2213081"/>
          </a:xfrm>
          <a:prstGeom prst="rect">
            <a:avLst/>
          </a:prstGeom>
        </p:spPr>
      </p:pic>
    </p:spTree>
    <p:extLst>
      <p:ext uri="{BB962C8B-B14F-4D97-AF65-F5344CB8AC3E}">
        <p14:creationId xmlns:p14="http://schemas.microsoft.com/office/powerpoint/2010/main" val="2882367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8586AC-9B74-21CD-B77A-E9475510A040}"/>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insert</a:t>
            </a:r>
            <a:endParaRPr lang="zh-TW" altLang="en-US" dirty="0"/>
          </a:p>
        </p:txBody>
      </p:sp>
      <p:sp>
        <p:nvSpPr>
          <p:cNvPr id="3" name="文字版面配置區 2">
            <a:extLst>
              <a:ext uri="{FF2B5EF4-FFF2-40B4-BE49-F238E27FC236}">
                <a16:creationId xmlns:a16="http://schemas.microsoft.com/office/drawing/2014/main" id="{76918E1D-E050-6E05-51A1-7F4B1AC7FDC1}"/>
              </a:ext>
            </a:extLst>
          </p:cNvPr>
          <p:cNvSpPr>
            <a:spLocks noGrp="1"/>
          </p:cNvSpPr>
          <p:nvPr>
            <p:ph type="body" idx="1"/>
          </p:nvPr>
        </p:nvSpPr>
        <p:spPr/>
        <p:txBody>
          <a:bodyPr/>
          <a:lstStyle/>
          <a:p>
            <a:endParaRPr lang="en-US" altLang="zh-TW" dirty="0">
              <a:sym typeface="Arial"/>
            </a:endParaRPr>
          </a:p>
          <a:p>
            <a:endParaRPr lang="en-US" altLang="zh-TW" dirty="0">
              <a:sym typeface="Arial"/>
            </a:endParaRPr>
          </a:p>
          <a:p>
            <a:r>
              <a:rPr lang="zh-TW" altLang="en-US" dirty="0">
                <a:sym typeface="Arial"/>
              </a:rPr>
              <a:t>在 </a:t>
            </a:r>
            <a:r>
              <a:rPr lang="en-US" altLang="zh-TW" dirty="0">
                <a:sym typeface="Arial"/>
              </a:rPr>
              <a:t>index </a:t>
            </a:r>
            <a:r>
              <a:rPr lang="zh-TW" altLang="en-US" dirty="0">
                <a:sym typeface="Arial"/>
              </a:rPr>
              <a:t>為 </a:t>
            </a:r>
            <a:r>
              <a:rPr lang="en-US" altLang="zh-TW" dirty="0">
                <a:sym typeface="Arial"/>
              </a:rPr>
              <a:t>3</a:t>
            </a:r>
            <a:r>
              <a:rPr lang="zh-TW" altLang="en-US" dirty="0">
                <a:sym typeface="Arial"/>
              </a:rPr>
              <a:t> 的地方插入一個 </a:t>
            </a:r>
            <a:r>
              <a:rPr lang="en-US" altLang="zh-TW" dirty="0">
                <a:sym typeface="Arial"/>
              </a:rPr>
              <a:t>5</a:t>
            </a:r>
            <a:r>
              <a:rPr lang="zh-TW" altLang="en-US" dirty="0">
                <a:sym typeface="Arial"/>
              </a:rPr>
              <a:t>。</a:t>
            </a:r>
          </a:p>
          <a:p>
            <a:endParaRPr lang="zh-TW" altLang="en-US" dirty="0">
              <a:sym typeface="Arial"/>
            </a:endParaRPr>
          </a:p>
        </p:txBody>
      </p:sp>
      <p:sp>
        <p:nvSpPr>
          <p:cNvPr id="4" name="Google Shape;625;p88">
            <a:extLst>
              <a:ext uri="{FF2B5EF4-FFF2-40B4-BE49-F238E27FC236}">
                <a16:creationId xmlns:a16="http://schemas.microsoft.com/office/drawing/2014/main" id="{F7A3DA04-8569-7B15-2D3D-15D5C685F8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.insert</a:t>
            </a:r>
            <a:r>
              <a:rPr lang="en-US" altLang="zh-TW" sz="2400" b="1" dirty="0">
                <a:solidFill>
                  <a:schemeClr val="dk1"/>
                </a:solidFill>
              </a:rPr>
              <a:t> ( </a:t>
            </a:r>
            <a:r>
              <a:rPr lang="en-US" altLang="zh-TW" sz="2400" b="1" dirty="0">
                <a:solidFill>
                  <a:schemeClr val="accent1"/>
                </a:solidFill>
              </a:rPr>
              <a:t>index</a:t>
            </a:r>
            <a:r>
              <a:rPr lang="en-US" altLang="zh-TW" sz="2400" b="1" dirty="0">
                <a:solidFill>
                  <a:schemeClr val="tx1"/>
                </a:solidFill>
              </a:rPr>
              <a:t>, </a:t>
            </a:r>
            <a:r>
              <a:rPr lang="en-US" altLang="zh-TW" sz="2400" b="1" dirty="0">
                <a:solidFill>
                  <a:schemeClr val="accent1"/>
                </a:solidFill>
              </a:rPr>
              <a:t>value</a:t>
            </a:r>
            <a:r>
              <a:rPr lang="en-US" altLang="zh-TW" sz="2400" b="1" dirty="0">
                <a:solidFill>
                  <a:schemeClr val="dk1"/>
                </a:solidFill>
              </a:rPr>
              <a:t> )</a:t>
            </a:r>
            <a:r>
              <a:rPr lang="zh-TW" altLang="en-US" sz="2400" b="1" dirty="0">
                <a:solidFill>
                  <a:schemeClr val="dk1"/>
                </a:solidFill>
              </a:rPr>
              <a:t>  </a:t>
            </a:r>
            <a:r>
              <a:rPr lang="en-US" altLang="zh-TW" sz="2400" b="1" dirty="0">
                <a:solidFill>
                  <a:schemeClr val="dk1"/>
                </a:solidFill>
              </a:rPr>
              <a:t>#</a:t>
            </a:r>
            <a:r>
              <a:rPr lang="zh-TW" altLang="en-US" sz="2400" b="1" dirty="0">
                <a:solidFill>
                  <a:schemeClr val="dk1"/>
                </a:solidFill>
              </a:rPr>
              <a:t> 在串列 </a:t>
            </a:r>
            <a:r>
              <a:rPr lang="en-US" altLang="zh-TW" sz="2400" b="1" dirty="0">
                <a:solidFill>
                  <a:schemeClr val="accent1"/>
                </a:solidFill>
              </a:rPr>
              <a:t>L</a:t>
            </a:r>
            <a:r>
              <a:rPr lang="zh-TW" altLang="en-US" sz="2400" b="1" dirty="0">
                <a:solidFill>
                  <a:schemeClr val="dk1"/>
                </a:solidFill>
              </a:rPr>
              <a:t> 的 </a:t>
            </a:r>
            <a:r>
              <a:rPr lang="en-US" altLang="zh-TW" sz="2400" b="1" dirty="0">
                <a:solidFill>
                  <a:schemeClr val="dk1"/>
                </a:solidFill>
              </a:rPr>
              <a:t>index </a:t>
            </a:r>
            <a:r>
              <a:rPr lang="zh-TW" altLang="en-US" sz="2400" b="1" dirty="0">
                <a:solidFill>
                  <a:schemeClr val="dk1"/>
                </a:solidFill>
              </a:rPr>
              <a:t>處插入一筆值為 </a:t>
            </a:r>
            <a:r>
              <a:rPr lang="en-US" altLang="zh-TW" sz="2400" b="1" dirty="0">
                <a:solidFill>
                  <a:schemeClr val="dk1"/>
                </a:solidFill>
              </a:rPr>
              <a:t>value </a:t>
            </a:r>
            <a:r>
              <a:rPr lang="zh-TW" altLang="en-US" sz="2400" b="1" dirty="0">
                <a:solidFill>
                  <a:schemeClr val="dk1"/>
                </a:solidFill>
              </a:rPr>
              <a:t>的資料</a:t>
            </a:r>
            <a:endParaRPr sz="2400" b="1" dirty="0">
              <a:solidFill>
                <a:schemeClr val="dk1"/>
              </a:solidFill>
            </a:endParaRPr>
          </a:p>
        </p:txBody>
      </p:sp>
      <p:pic>
        <p:nvPicPr>
          <p:cNvPr id="5" name="圖片 4">
            <a:extLst>
              <a:ext uri="{FF2B5EF4-FFF2-40B4-BE49-F238E27FC236}">
                <a16:creationId xmlns:a16="http://schemas.microsoft.com/office/drawing/2014/main" id="{FADE9E83-07F4-3086-991C-5F04071E0A79}"/>
              </a:ext>
            </a:extLst>
          </p:cNvPr>
          <p:cNvPicPr>
            <a:picLocks noChangeAspect="1"/>
          </p:cNvPicPr>
          <p:nvPr/>
        </p:nvPicPr>
        <p:blipFill>
          <a:blip r:embed="rId2"/>
          <a:stretch>
            <a:fillRect/>
          </a:stretch>
        </p:blipFill>
        <p:spPr>
          <a:xfrm>
            <a:off x="907600" y="3565612"/>
            <a:ext cx="10694467" cy="2696988"/>
          </a:xfrm>
          <a:prstGeom prst="rect">
            <a:avLst/>
          </a:prstGeom>
        </p:spPr>
      </p:pic>
    </p:spTree>
    <p:extLst>
      <p:ext uri="{BB962C8B-B14F-4D97-AF65-F5344CB8AC3E}">
        <p14:creationId xmlns:p14="http://schemas.microsoft.com/office/powerpoint/2010/main" val="1755572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8586AC-9B74-21CD-B77A-E9475510A040}"/>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split</a:t>
            </a:r>
            <a:endParaRPr lang="zh-TW" altLang="en-US" dirty="0"/>
          </a:p>
        </p:txBody>
      </p:sp>
      <p:sp>
        <p:nvSpPr>
          <p:cNvPr id="3" name="文字版面配置區 2">
            <a:extLst>
              <a:ext uri="{FF2B5EF4-FFF2-40B4-BE49-F238E27FC236}">
                <a16:creationId xmlns:a16="http://schemas.microsoft.com/office/drawing/2014/main" id="{76918E1D-E050-6E05-51A1-7F4B1AC7FDC1}"/>
              </a:ext>
            </a:extLst>
          </p:cNvPr>
          <p:cNvSpPr>
            <a:spLocks noGrp="1"/>
          </p:cNvSpPr>
          <p:nvPr>
            <p:ph type="body" idx="1"/>
          </p:nvPr>
        </p:nvSpPr>
        <p:spPr/>
        <p:txBody>
          <a:bodyPr/>
          <a:lstStyle/>
          <a:p>
            <a:endParaRPr lang="en-US" altLang="zh-TW" dirty="0">
              <a:sym typeface="Arial"/>
            </a:endParaRPr>
          </a:p>
          <a:p>
            <a:endParaRPr lang="en-US" altLang="zh-TW" dirty="0">
              <a:sym typeface="Arial"/>
            </a:endParaRPr>
          </a:p>
          <a:p>
            <a:r>
              <a:rPr lang="zh-TW" altLang="en-US" dirty="0"/>
              <a:t>使用 </a:t>
            </a:r>
            <a:r>
              <a:rPr lang="en-US" altLang="zh-TW" dirty="0"/>
              <a:t>split(</a:t>
            </a:r>
            <a:r>
              <a:rPr lang="zh-TW" altLang="en-US" dirty="0"/>
              <a:t> </a:t>
            </a:r>
            <a:r>
              <a:rPr lang="en-US" altLang="zh-TW" dirty="0"/>
              <a:t>) </a:t>
            </a:r>
            <a:r>
              <a:rPr lang="zh-TW" altLang="en-US" dirty="0"/>
              <a:t>將字串自動切成 </a:t>
            </a:r>
            <a:r>
              <a:rPr lang="en-US" altLang="zh-TW" dirty="0"/>
              <a:t>list</a:t>
            </a:r>
            <a:r>
              <a:rPr lang="zh-TW" altLang="en-US" dirty="0"/>
              <a:t>。</a:t>
            </a:r>
            <a:endParaRPr lang="en-US" altLang="zh-TW" dirty="0"/>
          </a:p>
          <a:p>
            <a:endParaRPr lang="zh-TW" altLang="en-US" dirty="0">
              <a:sym typeface="Arial"/>
            </a:endParaRPr>
          </a:p>
        </p:txBody>
      </p:sp>
      <p:sp>
        <p:nvSpPr>
          <p:cNvPr id="4" name="Google Shape;625;p88">
            <a:extLst>
              <a:ext uri="{FF2B5EF4-FFF2-40B4-BE49-F238E27FC236}">
                <a16:creationId xmlns:a16="http://schemas.microsoft.com/office/drawing/2014/main" id="{F7A3DA04-8569-7B15-2D3D-15D5C685F8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Str</a:t>
            </a:r>
            <a:r>
              <a:rPr lang="en-US" altLang="zh-TW" sz="2400" b="1" dirty="0" err="1">
                <a:solidFill>
                  <a:schemeClr val="dk1"/>
                </a:solidFill>
              </a:rPr>
              <a:t>.split</a:t>
            </a:r>
            <a:r>
              <a:rPr lang="en-US" altLang="zh-TW" sz="2400" b="1" dirty="0">
                <a:solidFill>
                  <a:schemeClr val="dk1"/>
                </a:solidFill>
              </a:rPr>
              <a:t> ( )		# </a:t>
            </a:r>
            <a:r>
              <a:rPr lang="zh-TW" altLang="en-US" sz="2400" b="1" dirty="0">
                <a:solidFill>
                  <a:schemeClr val="dk1"/>
                </a:solidFill>
              </a:rPr>
              <a:t>將字串 </a:t>
            </a:r>
            <a:r>
              <a:rPr lang="en-US" altLang="zh-TW" sz="2400" b="1" dirty="0">
                <a:solidFill>
                  <a:schemeClr val="accent1"/>
                </a:solidFill>
              </a:rPr>
              <a:t>Str</a:t>
            </a:r>
            <a:r>
              <a:rPr lang="en-US" altLang="zh-TW" sz="2400" b="1" dirty="0">
                <a:solidFill>
                  <a:schemeClr val="dk1"/>
                </a:solidFill>
              </a:rPr>
              <a:t> </a:t>
            </a:r>
            <a:r>
              <a:rPr lang="zh-TW" altLang="en-US" sz="2400" b="1" dirty="0">
                <a:solidFill>
                  <a:schemeClr val="dk1"/>
                </a:solidFill>
              </a:rPr>
              <a:t>自動切成 </a:t>
            </a:r>
            <a:r>
              <a:rPr lang="en-US" altLang="zh-TW" sz="2400" b="1" dirty="0">
                <a:solidFill>
                  <a:schemeClr val="dk1"/>
                </a:solidFill>
              </a:rPr>
              <a:t>list</a:t>
            </a:r>
          </a:p>
        </p:txBody>
      </p:sp>
      <p:pic>
        <p:nvPicPr>
          <p:cNvPr id="7" name="圖片 6">
            <a:extLst>
              <a:ext uri="{FF2B5EF4-FFF2-40B4-BE49-F238E27FC236}">
                <a16:creationId xmlns:a16="http://schemas.microsoft.com/office/drawing/2014/main" id="{AFF6A12B-1D90-0C85-1A50-FEF20B895C06}"/>
              </a:ext>
            </a:extLst>
          </p:cNvPr>
          <p:cNvPicPr>
            <a:picLocks noChangeAspect="1"/>
          </p:cNvPicPr>
          <p:nvPr/>
        </p:nvPicPr>
        <p:blipFill>
          <a:blip r:embed="rId2"/>
          <a:stretch>
            <a:fillRect/>
          </a:stretch>
        </p:blipFill>
        <p:spPr>
          <a:xfrm>
            <a:off x="907600" y="3565613"/>
            <a:ext cx="10588400" cy="2696988"/>
          </a:xfrm>
          <a:prstGeom prst="rect">
            <a:avLst/>
          </a:prstGeom>
        </p:spPr>
      </p:pic>
    </p:spTree>
    <p:extLst>
      <p:ext uri="{BB962C8B-B14F-4D97-AF65-F5344CB8AC3E}">
        <p14:creationId xmlns:p14="http://schemas.microsoft.com/office/powerpoint/2010/main" val="593653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08689-D153-F10D-F865-CB601DB27D9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split</a:t>
            </a:r>
            <a:endParaRPr lang="zh-TW" altLang="en-US" dirty="0"/>
          </a:p>
        </p:txBody>
      </p:sp>
      <p:sp>
        <p:nvSpPr>
          <p:cNvPr id="3" name="文字版面配置區 2">
            <a:extLst>
              <a:ext uri="{FF2B5EF4-FFF2-40B4-BE49-F238E27FC236}">
                <a16:creationId xmlns:a16="http://schemas.microsoft.com/office/drawing/2014/main" id="{B095C5B8-4E71-AB9F-7661-551729EDE867}"/>
              </a:ext>
            </a:extLst>
          </p:cNvPr>
          <p:cNvSpPr>
            <a:spLocks noGrp="1"/>
          </p:cNvSpPr>
          <p:nvPr>
            <p:ph type="body" idx="1"/>
          </p:nvPr>
        </p:nvSpPr>
        <p:spPr/>
        <p:txBody>
          <a:bodyPr/>
          <a:lstStyle/>
          <a:p>
            <a:endParaRPr lang="en-US" altLang="zh-TW" dirty="0"/>
          </a:p>
          <a:p>
            <a:endParaRPr lang="en-US" altLang="zh-TW" dirty="0"/>
          </a:p>
          <a:p>
            <a:r>
              <a:rPr lang="en-US" altLang="zh-TW" dirty="0"/>
              <a:t>split(</a:t>
            </a:r>
            <a:r>
              <a:rPr lang="zh-TW" altLang="en-US" dirty="0"/>
              <a:t> </a:t>
            </a:r>
            <a:r>
              <a:rPr lang="en-US" altLang="zh-TW" dirty="0"/>
              <a:t>) </a:t>
            </a:r>
            <a:r>
              <a:rPr lang="zh-TW" altLang="en-US" dirty="0"/>
              <a:t>預設以空格、換行符號、逗號、</a:t>
            </a:r>
            <a:r>
              <a:rPr lang="en-US" altLang="zh-TW" dirty="0"/>
              <a:t>tab </a:t>
            </a:r>
            <a:r>
              <a:rPr lang="zh-TW" altLang="en-US" dirty="0"/>
              <a:t>做為分隔符號，若要自訂分隔符號，則可在括號內輸入指定。</a:t>
            </a:r>
          </a:p>
          <a:p>
            <a:endParaRPr lang="zh-TW" altLang="en-US" dirty="0"/>
          </a:p>
        </p:txBody>
      </p:sp>
      <p:pic>
        <p:nvPicPr>
          <p:cNvPr id="9" name="圖片 8">
            <a:extLst>
              <a:ext uri="{FF2B5EF4-FFF2-40B4-BE49-F238E27FC236}">
                <a16:creationId xmlns:a16="http://schemas.microsoft.com/office/drawing/2014/main" id="{3981719F-0EEE-2B16-9C91-519A9EA5061D}"/>
              </a:ext>
            </a:extLst>
          </p:cNvPr>
          <p:cNvPicPr>
            <a:picLocks noChangeAspect="1"/>
          </p:cNvPicPr>
          <p:nvPr/>
        </p:nvPicPr>
        <p:blipFill>
          <a:blip r:embed="rId2"/>
          <a:stretch>
            <a:fillRect/>
          </a:stretch>
        </p:blipFill>
        <p:spPr>
          <a:xfrm>
            <a:off x="907600" y="3565612"/>
            <a:ext cx="10588400" cy="2696988"/>
          </a:xfrm>
          <a:prstGeom prst="rect">
            <a:avLst/>
          </a:prstGeom>
        </p:spPr>
      </p:pic>
      <p:sp>
        <p:nvSpPr>
          <p:cNvPr id="5" name="文字方塊 4">
            <a:extLst>
              <a:ext uri="{FF2B5EF4-FFF2-40B4-BE49-F238E27FC236}">
                <a16:creationId xmlns:a16="http://schemas.microsoft.com/office/drawing/2014/main" id="{2DB00BCF-7C95-475D-2688-638DD54A374D}"/>
              </a:ext>
            </a:extLst>
          </p:cNvPr>
          <p:cNvSpPr txBox="1"/>
          <p:nvPr/>
        </p:nvSpPr>
        <p:spPr>
          <a:xfrm>
            <a:off x="5499847" y="3565612"/>
            <a:ext cx="6102220" cy="1089529"/>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sym typeface="Microsoft JhengHei"/>
              </a:rPr>
              <a:t>輸入為 </a:t>
            </a:r>
            <a:r>
              <a:rPr lang="en-US" altLang="zh-TW" sz="2400" dirty="0">
                <a:solidFill>
                  <a:srgbClr val="FF0000"/>
                </a:solidFill>
                <a:latin typeface="Microsoft JhengHei"/>
                <a:ea typeface="Microsoft JhengHei"/>
                <a:sym typeface="Microsoft JhengHei"/>
              </a:rPr>
              <a:t>192.168.0.1 </a:t>
            </a:r>
            <a:r>
              <a:rPr lang="zh-TW" altLang="en-US" sz="2400" dirty="0">
                <a:solidFill>
                  <a:srgbClr val="FF0000"/>
                </a:solidFill>
                <a:latin typeface="Microsoft JhengHei"/>
                <a:ea typeface="Microsoft JhengHei"/>
                <a:sym typeface="Microsoft JhengHei"/>
              </a:rPr>
              <a:t>這種形式時，可使用 </a:t>
            </a:r>
            <a:r>
              <a:rPr lang="en-US" altLang="zh-TW" sz="2400" dirty="0">
                <a:solidFill>
                  <a:srgbClr val="FF0000"/>
                </a:solidFill>
                <a:latin typeface="Microsoft JhengHei"/>
                <a:ea typeface="Microsoft JhengHei"/>
                <a:sym typeface="Microsoft JhengHei"/>
              </a:rPr>
              <a:t>split(</a:t>
            </a:r>
            <a:r>
              <a:rPr lang="zh-TW" altLang="en-US" sz="2400" dirty="0">
                <a:solidFill>
                  <a:srgbClr val="FF0000"/>
                </a:solidFill>
                <a:latin typeface="Microsoft JhengHei"/>
                <a:ea typeface="Microsoft JhengHei"/>
                <a:sym typeface="Microsoft JhengHei"/>
              </a:rPr>
              <a:t> </a:t>
            </a:r>
            <a:r>
              <a:rPr lang="en-US" altLang="zh-TW" sz="2400" dirty="0">
                <a:solidFill>
                  <a:srgbClr val="FF0000"/>
                </a:solidFill>
                <a:latin typeface="Microsoft JhengHei"/>
                <a:ea typeface="Microsoft JhengHei"/>
                <a:sym typeface="Microsoft JhengHei"/>
              </a:rPr>
              <a:t>"."</a:t>
            </a:r>
            <a:r>
              <a:rPr lang="zh-TW" altLang="en-US" sz="2400" dirty="0">
                <a:solidFill>
                  <a:srgbClr val="FF0000"/>
                </a:solidFill>
                <a:latin typeface="Microsoft JhengHei"/>
                <a:ea typeface="Microsoft JhengHei"/>
                <a:sym typeface="Microsoft JhengHei"/>
              </a:rPr>
              <a:t> </a:t>
            </a:r>
            <a:r>
              <a:rPr lang="en-US" altLang="zh-TW" sz="2400" dirty="0">
                <a:solidFill>
                  <a:srgbClr val="FF0000"/>
                </a:solidFill>
                <a:latin typeface="Microsoft JhengHei"/>
                <a:ea typeface="Microsoft JhengHei"/>
                <a:sym typeface="Microsoft JhengHei"/>
              </a:rPr>
              <a:t>)</a:t>
            </a:r>
            <a:r>
              <a:rPr lang="zh-TW" altLang="en-US" sz="2400" dirty="0">
                <a:solidFill>
                  <a:srgbClr val="FF0000"/>
                </a:solidFill>
                <a:latin typeface="Microsoft JhengHei"/>
                <a:ea typeface="Microsoft JhengHei"/>
                <a:sym typeface="Microsoft JhengHei"/>
              </a:rPr>
              <a:t>，以點切分。</a:t>
            </a:r>
            <a:r>
              <a:rPr lang="en-US" altLang="zh-TW" sz="2400" dirty="0">
                <a:solidFill>
                  <a:srgbClr val="FF0000"/>
                </a:solidFill>
                <a:latin typeface="Microsoft JhengHei"/>
                <a:ea typeface="Microsoft JhengHei"/>
                <a:sym typeface="Microsoft JhengHei"/>
              </a:rPr>
              <a:t>(</a:t>
            </a:r>
            <a:r>
              <a:rPr lang="zh-TW" altLang="en-US" sz="2400" dirty="0">
                <a:solidFill>
                  <a:srgbClr val="FF0000"/>
                </a:solidFill>
                <a:latin typeface="Microsoft JhengHei"/>
                <a:ea typeface="Microsoft JhengHei"/>
                <a:sym typeface="Microsoft JhengHei"/>
              </a:rPr>
              <a:t> 分隔符號也可以是字串 </a:t>
            </a:r>
            <a:r>
              <a:rPr lang="en-US" altLang="zh-TW" sz="2400" dirty="0">
                <a:solidFill>
                  <a:srgbClr val="FF0000"/>
                </a:solidFill>
                <a:latin typeface="Microsoft JhengHei"/>
                <a:ea typeface="Microsoft JhengHei"/>
                <a:sym typeface="Microsoft JhengHei"/>
              </a:rPr>
              <a:t>)</a:t>
            </a:r>
            <a:endParaRPr lang="zh-TW" altLang="en-US" sz="2400" dirty="0">
              <a:solidFill>
                <a:srgbClr val="FF0000"/>
              </a:solidFill>
              <a:latin typeface="Microsoft JhengHei"/>
              <a:ea typeface="Microsoft JhengHei"/>
              <a:sym typeface="Microsoft JhengHei"/>
            </a:endParaRPr>
          </a:p>
        </p:txBody>
      </p:sp>
      <p:sp>
        <p:nvSpPr>
          <p:cNvPr id="11" name="Google Shape;625;p88">
            <a:extLst>
              <a:ext uri="{FF2B5EF4-FFF2-40B4-BE49-F238E27FC236}">
                <a16:creationId xmlns:a16="http://schemas.microsoft.com/office/drawing/2014/main" id="{2B9ACB3F-FDE9-382A-660A-B88780AE96C8}"/>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Str</a:t>
            </a:r>
            <a:r>
              <a:rPr lang="en-US" altLang="zh-TW" sz="2400" b="1" dirty="0" err="1">
                <a:solidFill>
                  <a:schemeClr val="dk1"/>
                </a:solidFill>
              </a:rPr>
              <a:t>.split</a:t>
            </a:r>
            <a:r>
              <a:rPr lang="en-US" altLang="zh-TW" sz="2400" b="1" dirty="0">
                <a:solidFill>
                  <a:schemeClr val="dk1"/>
                </a:solidFill>
              </a:rPr>
              <a:t> ( )		# </a:t>
            </a:r>
            <a:r>
              <a:rPr lang="zh-TW" altLang="en-US" sz="2400" b="1" dirty="0">
                <a:solidFill>
                  <a:schemeClr val="dk1"/>
                </a:solidFill>
              </a:rPr>
              <a:t>將字串 </a:t>
            </a:r>
            <a:r>
              <a:rPr lang="en-US" altLang="zh-TW" sz="2400" b="1" dirty="0">
                <a:solidFill>
                  <a:schemeClr val="accent1"/>
                </a:solidFill>
              </a:rPr>
              <a:t>Str</a:t>
            </a:r>
            <a:r>
              <a:rPr lang="en-US" altLang="zh-TW" sz="2400" b="1" dirty="0">
                <a:solidFill>
                  <a:schemeClr val="dk1"/>
                </a:solidFill>
              </a:rPr>
              <a:t> </a:t>
            </a:r>
            <a:r>
              <a:rPr lang="zh-TW" altLang="en-US" sz="2400" b="1" dirty="0">
                <a:solidFill>
                  <a:schemeClr val="dk1"/>
                </a:solidFill>
              </a:rPr>
              <a:t>自動切成 </a:t>
            </a:r>
            <a:r>
              <a:rPr lang="en-US" altLang="zh-TW" sz="2400" b="1" dirty="0">
                <a:solidFill>
                  <a:schemeClr val="dk1"/>
                </a:solidFill>
              </a:rPr>
              <a:t>list</a:t>
            </a:r>
          </a:p>
        </p:txBody>
      </p:sp>
    </p:spTree>
    <p:extLst>
      <p:ext uri="{BB962C8B-B14F-4D97-AF65-F5344CB8AC3E}">
        <p14:creationId xmlns:p14="http://schemas.microsoft.com/office/powerpoint/2010/main" val="3739468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536A42-29CC-D849-B315-56285A0D0672}"/>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join</a:t>
            </a:r>
            <a:endParaRPr lang="zh-TW" altLang="en-US" dirty="0"/>
          </a:p>
        </p:txBody>
      </p:sp>
      <p:sp>
        <p:nvSpPr>
          <p:cNvPr id="3" name="文字版面配置區 2">
            <a:extLst>
              <a:ext uri="{FF2B5EF4-FFF2-40B4-BE49-F238E27FC236}">
                <a16:creationId xmlns:a16="http://schemas.microsoft.com/office/drawing/2014/main" id="{ABF988AB-3470-4B9F-F992-F32146981F30}"/>
              </a:ext>
            </a:extLst>
          </p:cNvPr>
          <p:cNvSpPr>
            <a:spLocks noGrp="1"/>
          </p:cNvSpPr>
          <p:nvPr>
            <p:ph type="body" idx="1"/>
          </p:nvPr>
        </p:nvSpPr>
        <p:spPr/>
        <p:txBody>
          <a:bodyPr/>
          <a:lstStyle/>
          <a:p>
            <a:endParaRPr lang="en-US" altLang="zh-TW" dirty="0"/>
          </a:p>
          <a:p>
            <a:endParaRPr lang="en-US" altLang="zh-TW" dirty="0"/>
          </a:p>
          <a:p>
            <a:r>
              <a:rPr lang="en-US" altLang="zh-TW" dirty="0"/>
              <a:t>join(</a:t>
            </a:r>
            <a:r>
              <a:rPr lang="zh-TW" altLang="en-US" dirty="0"/>
              <a:t> </a:t>
            </a:r>
            <a:r>
              <a:rPr lang="en-US" altLang="zh-TW" dirty="0"/>
              <a:t>) </a:t>
            </a:r>
            <a:r>
              <a:rPr lang="zh-TW" altLang="en-US" dirty="0"/>
              <a:t>則是和 </a:t>
            </a:r>
            <a:r>
              <a:rPr lang="en-US" altLang="zh-TW" dirty="0"/>
              <a:t>split(</a:t>
            </a:r>
            <a:r>
              <a:rPr lang="zh-TW" altLang="en-US" dirty="0"/>
              <a:t> </a:t>
            </a:r>
            <a:r>
              <a:rPr lang="en-US" altLang="zh-TW" dirty="0"/>
              <a:t>) </a:t>
            </a:r>
            <a:r>
              <a:rPr lang="zh-TW" altLang="en-US" dirty="0"/>
              <a:t>相反的功能，以某個結合符號 </a:t>
            </a:r>
            <a:r>
              <a:rPr lang="en-US" altLang="zh-TW" dirty="0"/>
              <a:t>(</a:t>
            </a:r>
            <a:r>
              <a:rPr lang="zh-TW" altLang="en-US" dirty="0"/>
              <a:t> 字串 </a:t>
            </a:r>
            <a:r>
              <a:rPr lang="en-US" altLang="zh-TW" dirty="0"/>
              <a:t>)</a:t>
            </a:r>
            <a:r>
              <a:rPr lang="zh-TW" altLang="en-US" dirty="0"/>
              <a:t> 將 </a:t>
            </a:r>
            <a:r>
              <a:rPr lang="en-US" altLang="zh-TW" dirty="0"/>
              <a:t>list </a:t>
            </a:r>
            <a:r>
              <a:rPr lang="zh-TW" altLang="en-US" dirty="0"/>
              <a:t>內的東西接起來。</a:t>
            </a:r>
          </a:p>
          <a:p>
            <a:endParaRPr lang="zh-TW" altLang="en-US" dirty="0"/>
          </a:p>
        </p:txBody>
      </p:sp>
      <p:pic>
        <p:nvPicPr>
          <p:cNvPr id="7" name="圖片 6">
            <a:extLst>
              <a:ext uri="{FF2B5EF4-FFF2-40B4-BE49-F238E27FC236}">
                <a16:creationId xmlns:a16="http://schemas.microsoft.com/office/drawing/2014/main" id="{8E657FEA-3EE9-AA39-DD5A-3F1196969E24}"/>
              </a:ext>
            </a:extLst>
          </p:cNvPr>
          <p:cNvPicPr>
            <a:picLocks noChangeAspect="1"/>
          </p:cNvPicPr>
          <p:nvPr/>
        </p:nvPicPr>
        <p:blipFill>
          <a:blip r:embed="rId2"/>
          <a:stretch>
            <a:fillRect/>
          </a:stretch>
        </p:blipFill>
        <p:spPr>
          <a:xfrm>
            <a:off x="907600" y="3622816"/>
            <a:ext cx="10588400" cy="2639784"/>
          </a:xfrm>
          <a:prstGeom prst="rect">
            <a:avLst/>
          </a:prstGeom>
        </p:spPr>
      </p:pic>
      <p:sp>
        <p:nvSpPr>
          <p:cNvPr id="8" name="Google Shape;625;p88">
            <a:extLst>
              <a:ext uri="{FF2B5EF4-FFF2-40B4-BE49-F238E27FC236}">
                <a16:creationId xmlns:a16="http://schemas.microsoft.com/office/drawing/2014/main" id="{8DC59218-E5B0-7966-0078-008106EB8842}"/>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Str</a:t>
            </a:r>
            <a:r>
              <a:rPr lang="en-US" altLang="zh-TW" sz="2400" b="1" dirty="0" err="1">
                <a:solidFill>
                  <a:schemeClr val="dk1"/>
                </a:solidFill>
              </a:rPr>
              <a:t>.join</a:t>
            </a:r>
            <a:r>
              <a:rPr lang="en-US" altLang="zh-TW" sz="2400" b="1" dirty="0">
                <a:solidFill>
                  <a:schemeClr val="dk1"/>
                </a:solidFill>
              </a:rPr>
              <a:t> ( </a:t>
            </a:r>
            <a:r>
              <a:rPr lang="en-US" altLang="zh-TW" sz="2400" b="1" dirty="0">
                <a:solidFill>
                  <a:schemeClr val="accent1"/>
                </a:solidFill>
              </a:rPr>
              <a:t>L</a:t>
            </a:r>
            <a:r>
              <a:rPr lang="en-US" altLang="zh-TW" sz="2400" b="1" dirty="0">
                <a:solidFill>
                  <a:schemeClr val="dk1"/>
                </a:solidFill>
              </a:rPr>
              <a:t> )		# </a:t>
            </a:r>
            <a:r>
              <a:rPr lang="zh-TW" altLang="en-US" sz="2400" b="1" dirty="0">
                <a:solidFill>
                  <a:schemeClr val="dk1"/>
                </a:solidFill>
              </a:rPr>
              <a:t>將串列 </a:t>
            </a:r>
            <a:r>
              <a:rPr lang="en-US" altLang="zh-TW" sz="2400" b="1" dirty="0">
                <a:solidFill>
                  <a:schemeClr val="accent1"/>
                </a:solidFill>
              </a:rPr>
              <a:t>L</a:t>
            </a:r>
            <a:r>
              <a:rPr lang="zh-TW" altLang="en-US" sz="2400" b="1" dirty="0">
                <a:solidFill>
                  <a:schemeClr val="dk1"/>
                </a:solidFill>
              </a:rPr>
              <a:t> 以字串 </a:t>
            </a:r>
            <a:r>
              <a:rPr lang="en-US" altLang="zh-TW" sz="2400" b="1" dirty="0">
                <a:solidFill>
                  <a:schemeClr val="accent1"/>
                </a:solidFill>
              </a:rPr>
              <a:t>Str</a:t>
            </a:r>
            <a:r>
              <a:rPr lang="en-US" altLang="zh-TW" sz="2400" b="1" dirty="0">
                <a:solidFill>
                  <a:schemeClr val="dk1"/>
                </a:solidFill>
              </a:rPr>
              <a:t> </a:t>
            </a:r>
            <a:r>
              <a:rPr lang="zh-TW" altLang="en-US" sz="2400" b="1" dirty="0">
                <a:solidFill>
                  <a:schemeClr val="dk1"/>
                </a:solidFill>
              </a:rPr>
              <a:t>結合成新的字串</a:t>
            </a:r>
            <a:endParaRPr lang="en-US" altLang="zh-TW" sz="2400" b="1" dirty="0">
              <a:solidFill>
                <a:schemeClr val="dk1"/>
              </a:solidFill>
            </a:endParaRPr>
          </a:p>
        </p:txBody>
      </p:sp>
    </p:spTree>
    <p:extLst>
      <p:ext uri="{BB962C8B-B14F-4D97-AF65-F5344CB8AC3E}">
        <p14:creationId xmlns:p14="http://schemas.microsoft.com/office/powerpoint/2010/main" val="1130355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B242B-1019-ECE1-B857-EF405E276748}"/>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sort</a:t>
            </a:r>
            <a:endParaRPr lang="zh-TW" altLang="en-US" dirty="0"/>
          </a:p>
        </p:txBody>
      </p:sp>
      <p:sp>
        <p:nvSpPr>
          <p:cNvPr id="3" name="文字版面配置區 2">
            <a:extLst>
              <a:ext uri="{FF2B5EF4-FFF2-40B4-BE49-F238E27FC236}">
                <a16:creationId xmlns:a16="http://schemas.microsoft.com/office/drawing/2014/main" id="{E449F4D2-8BB8-30FA-21BC-AE4462DCE396}"/>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sort(</a:t>
            </a:r>
            <a:r>
              <a:rPr lang="zh-TW" altLang="en-US" dirty="0"/>
              <a:t> </a:t>
            </a:r>
            <a:r>
              <a:rPr lang="en-US" altLang="zh-TW" dirty="0"/>
              <a:t>)</a:t>
            </a:r>
            <a:r>
              <a:rPr lang="zh-TW" altLang="en-US" dirty="0"/>
              <a:t> 將 </a:t>
            </a:r>
            <a:r>
              <a:rPr lang="en-US" altLang="zh-TW" dirty="0"/>
              <a:t>list </a:t>
            </a:r>
            <a:r>
              <a:rPr lang="zh-TW" altLang="en-US" dirty="0"/>
              <a:t>排序，預設是升序，如果要降序的話，需要加上 </a:t>
            </a:r>
            <a:r>
              <a:rPr lang="en-US" altLang="zh-TW" dirty="0"/>
              <a:t>reverse = True</a:t>
            </a:r>
          </a:p>
          <a:p>
            <a:endParaRPr lang="zh-TW" altLang="en-US" dirty="0"/>
          </a:p>
        </p:txBody>
      </p:sp>
      <p:pic>
        <p:nvPicPr>
          <p:cNvPr id="5" name="圖片 4">
            <a:extLst>
              <a:ext uri="{FF2B5EF4-FFF2-40B4-BE49-F238E27FC236}">
                <a16:creationId xmlns:a16="http://schemas.microsoft.com/office/drawing/2014/main" id="{7228AF4A-7E9D-DE9F-5119-6B285C287773}"/>
              </a:ext>
            </a:extLst>
          </p:cNvPr>
          <p:cNvPicPr>
            <a:picLocks noChangeAspect="1"/>
          </p:cNvPicPr>
          <p:nvPr/>
        </p:nvPicPr>
        <p:blipFill>
          <a:blip r:embed="rId2"/>
          <a:stretch>
            <a:fillRect/>
          </a:stretch>
        </p:blipFill>
        <p:spPr>
          <a:xfrm>
            <a:off x="907600" y="3815748"/>
            <a:ext cx="8031127" cy="2446851"/>
          </a:xfrm>
          <a:prstGeom prst="rect">
            <a:avLst/>
          </a:prstGeom>
        </p:spPr>
      </p:pic>
      <p:sp>
        <p:nvSpPr>
          <p:cNvPr id="6" name="Google Shape;625;p88">
            <a:extLst>
              <a:ext uri="{FF2B5EF4-FFF2-40B4-BE49-F238E27FC236}">
                <a16:creationId xmlns:a16="http://schemas.microsoft.com/office/drawing/2014/main" id="{C1794695-20C0-0F53-D385-BD79685F602E}"/>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L</a:t>
            </a:r>
            <a:r>
              <a:rPr lang="en-US" altLang="zh-TW" sz="2400" b="1" dirty="0" err="1">
                <a:solidFill>
                  <a:schemeClr val="dk1"/>
                </a:solidFill>
              </a:rPr>
              <a:t>.sort</a:t>
            </a:r>
            <a:r>
              <a:rPr lang="en-US" altLang="zh-TW" sz="2400" b="1" dirty="0">
                <a:solidFill>
                  <a:schemeClr val="dk1"/>
                </a:solidFill>
              </a:rPr>
              <a:t> ( reverse = </a:t>
            </a:r>
            <a:r>
              <a:rPr lang="en-US" altLang="zh-TW" sz="2400" b="1" dirty="0" err="1">
                <a:solidFill>
                  <a:schemeClr val="accent1"/>
                </a:solidFill>
              </a:rPr>
              <a:t>boolean</a:t>
            </a:r>
            <a:r>
              <a:rPr lang="en-US" altLang="zh-TW" sz="2400" b="1" dirty="0">
                <a:solidFill>
                  <a:schemeClr val="dk1"/>
                </a:solidFill>
              </a:rPr>
              <a:t> )		# </a:t>
            </a:r>
            <a:r>
              <a:rPr lang="zh-TW" altLang="en-US" sz="2400" b="1" dirty="0">
                <a:solidFill>
                  <a:schemeClr val="dk1"/>
                </a:solidFill>
              </a:rPr>
              <a:t>將串列 </a:t>
            </a:r>
            <a:r>
              <a:rPr lang="en-US" altLang="zh-TW" sz="2400" b="1" dirty="0">
                <a:solidFill>
                  <a:schemeClr val="accent1"/>
                </a:solidFill>
              </a:rPr>
              <a:t>L</a:t>
            </a:r>
            <a:r>
              <a:rPr lang="zh-TW" altLang="en-US" sz="2400" b="1" dirty="0">
                <a:solidFill>
                  <a:schemeClr val="dk1"/>
                </a:solidFill>
              </a:rPr>
              <a:t> 內元素排序</a:t>
            </a:r>
            <a:endParaRPr lang="en-US" altLang="zh-TW" sz="2400" b="1" dirty="0">
              <a:solidFill>
                <a:schemeClr val="dk1"/>
              </a:solidFill>
            </a:endParaRPr>
          </a:p>
        </p:txBody>
      </p:sp>
    </p:spTree>
    <p:extLst>
      <p:ext uri="{BB962C8B-B14F-4D97-AF65-F5344CB8AC3E}">
        <p14:creationId xmlns:p14="http://schemas.microsoft.com/office/powerpoint/2010/main" val="3304364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A996-CD44-210A-501F-8C41299EADBB}"/>
              </a:ext>
            </a:extLst>
          </p:cNvPr>
          <p:cNvSpPr>
            <a:spLocks noGrp="1"/>
          </p:cNvSpPr>
          <p:nvPr>
            <p:ph type="title"/>
          </p:nvPr>
        </p:nvSpPr>
        <p:spPr/>
        <p:txBody>
          <a:bodyPr/>
          <a:lstStyle/>
          <a:p>
            <a:r>
              <a:rPr lang="zh-TW" altLang="en-US" dirty="0"/>
              <a:t>串列 </a:t>
            </a:r>
            <a:r>
              <a:rPr lang="en-US" altLang="zh-TW" dirty="0"/>
              <a:t>(</a:t>
            </a:r>
            <a:r>
              <a:rPr lang="zh-TW" altLang="en-US" dirty="0"/>
              <a:t> </a:t>
            </a:r>
            <a:r>
              <a:rPr lang="en-US" altLang="zh-TW" dirty="0"/>
              <a:t>List )</a:t>
            </a:r>
            <a:r>
              <a:rPr lang="zh-TW" altLang="en-US" dirty="0"/>
              <a:t> </a:t>
            </a:r>
            <a:r>
              <a:rPr lang="en-US" altLang="zh-TW" dirty="0"/>
              <a:t>– </a:t>
            </a:r>
            <a:r>
              <a:rPr lang="zh-TW" altLang="en-US" dirty="0"/>
              <a:t>延伸功能</a:t>
            </a:r>
          </a:p>
        </p:txBody>
      </p:sp>
      <p:sp>
        <p:nvSpPr>
          <p:cNvPr id="3" name="文字版面配置區 2">
            <a:extLst>
              <a:ext uri="{FF2B5EF4-FFF2-40B4-BE49-F238E27FC236}">
                <a16:creationId xmlns:a16="http://schemas.microsoft.com/office/drawing/2014/main" id="{204CBBB0-CFBC-54B1-E135-09E9D2983E36}"/>
              </a:ext>
            </a:extLst>
          </p:cNvPr>
          <p:cNvSpPr>
            <a:spLocks noGrp="1"/>
          </p:cNvSpPr>
          <p:nvPr>
            <p:ph type="body" idx="1"/>
          </p:nvPr>
        </p:nvSpPr>
        <p:spPr/>
        <p:txBody>
          <a:bodyPr/>
          <a:lstStyle/>
          <a:p>
            <a:r>
              <a:rPr lang="zh-TW" altLang="en-US" dirty="0"/>
              <a:t>使用 * 符號，處理長度不固定串列的指派。</a:t>
            </a:r>
            <a:endParaRPr lang="en-US" altLang="zh-TW" dirty="0"/>
          </a:p>
        </p:txBody>
      </p:sp>
      <p:pic>
        <p:nvPicPr>
          <p:cNvPr id="5" name="圖片 4">
            <a:extLst>
              <a:ext uri="{FF2B5EF4-FFF2-40B4-BE49-F238E27FC236}">
                <a16:creationId xmlns:a16="http://schemas.microsoft.com/office/drawing/2014/main" id="{216D1204-E99D-BC24-676B-918E6EBB0BC7}"/>
              </a:ext>
            </a:extLst>
          </p:cNvPr>
          <p:cNvPicPr>
            <a:picLocks noChangeAspect="1"/>
          </p:cNvPicPr>
          <p:nvPr/>
        </p:nvPicPr>
        <p:blipFill>
          <a:blip r:embed="rId2"/>
          <a:stretch>
            <a:fillRect/>
          </a:stretch>
        </p:blipFill>
        <p:spPr>
          <a:xfrm>
            <a:off x="801667" y="2678891"/>
            <a:ext cx="10694333" cy="3583709"/>
          </a:xfrm>
          <a:prstGeom prst="rect">
            <a:avLst/>
          </a:prstGeom>
        </p:spPr>
      </p:pic>
    </p:spTree>
    <p:extLst>
      <p:ext uri="{BB962C8B-B14F-4D97-AF65-F5344CB8AC3E}">
        <p14:creationId xmlns:p14="http://schemas.microsoft.com/office/powerpoint/2010/main" val="1157650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Containers</a:t>
            </a:r>
            <a:br>
              <a:rPr lang="en-US" altLang="zh-TW" sz="5330" dirty="0">
                <a:solidFill>
                  <a:srgbClr val="00B050"/>
                </a:solidFill>
              </a:rPr>
            </a:b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元組 </a:t>
            </a:r>
            <a:r>
              <a:rPr lang="en-US" altLang="zh-TW" sz="3470" dirty="0">
                <a:solidFill>
                  <a:srgbClr val="A6AAA9"/>
                </a:solidFill>
              </a:rPr>
              <a:t>(</a:t>
            </a:r>
            <a:r>
              <a:rPr lang="zh-TW" altLang="en-US" sz="3470" dirty="0">
                <a:solidFill>
                  <a:srgbClr val="A6AAA9"/>
                </a:solidFill>
              </a:rPr>
              <a:t> </a:t>
            </a:r>
            <a:r>
              <a:rPr lang="en-US" altLang="zh-TW" sz="3470" dirty="0">
                <a:solidFill>
                  <a:srgbClr val="A6AAA9"/>
                </a:solidFill>
              </a:rPr>
              <a:t>Tuple</a:t>
            </a:r>
            <a:r>
              <a:rPr lang="zh-TW" altLang="en-US" sz="3470" dirty="0">
                <a:solidFill>
                  <a:srgbClr val="A6AAA9"/>
                </a:solidFill>
              </a:rPr>
              <a:t> </a:t>
            </a:r>
            <a:r>
              <a:rPr lang="en-US" altLang="zh-TW" sz="3470" dirty="0">
                <a:solidFill>
                  <a:srgbClr val="A6AAA9"/>
                </a:solidFill>
              </a:rPr>
              <a:t>)</a:t>
            </a:r>
          </a:p>
        </p:txBody>
      </p:sp>
    </p:spTree>
    <p:extLst>
      <p:ext uri="{BB962C8B-B14F-4D97-AF65-F5344CB8AC3E}">
        <p14:creationId xmlns:p14="http://schemas.microsoft.com/office/powerpoint/2010/main" val="568923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F3A0548-7356-B8C9-FAE7-B2D6605D6C06}"/>
              </a:ext>
            </a:extLst>
          </p:cNvPr>
          <p:cNvSpPr>
            <a:spLocks noGrp="1"/>
          </p:cNvSpPr>
          <p:nvPr>
            <p:ph type="title"/>
          </p:nvPr>
        </p:nvSpPr>
        <p:spPr/>
        <p:txBody>
          <a:bodyPr/>
          <a:lstStyle/>
          <a:p>
            <a:r>
              <a:rPr lang="zh-TW" altLang="en-US" dirty="0"/>
              <a:t>元組 </a:t>
            </a:r>
            <a:r>
              <a:rPr lang="en-US" altLang="zh-TW" dirty="0"/>
              <a:t>(</a:t>
            </a:r>
            <a:r>
              <a:rPr lang="zh-TW" altLang="en-US" dirty="0"/>
              <a:t> </a:t>
            </a:r>
            <a:r>
              <a:rPr lang="en-US" altLang="zh-TW" dirty="0"/>
              <a:t>Tuple</a:t>
            </a:r>
            <a:r>
              <a:rPr lang="zh-TW" altLang="en-US" dirty="0"/>
              <a:t> </a:t>
            </a:r>
            <a:r>
              <a:rPr lang="en-US" altLang="zh-TW" dirty="0"/>
              <a:t>)</a:t>
            </a:r>
            <a:endParaRPr lang="zh-TW" altLang="en-US" dirty="0"/>
          </a:p>
        </p:txBody>
      </p:sp>
      <p:sp>
        <p:nvSpPr>
          <p:cNvPr id="5" name="文字版面配置區 4">
            <a:extLst>
              <a:ext uri="{FF2B5EF4-FFF2-40B4-BE49-F238E27FC236}">
                <a16:creationId xmlns:a16="http://schemas.microsoft.com/office/drawing/2014/main" id="{62AE866A-F87B-A7FF-9F24-9D712CC26AB3}"/>
              </a:ext>
            </a:extLst>
          </p:cNvPr>
          <p:cNvSpPr>
            <a:spLocks noGrp="1"/>
          </p:cNvSpPr>
          <p:nvPr>
            <p:ph type="body" idx="1"/>
          </p:nvPr>
        </p:nvSpPr>
        <p:spPr/>
        <p:txBody>
          <a:bodyPr/>
          <a:lstStyle/>
          <a:p>
            <a:r>
              <a:rPr lang="zh-TW" altLang="en-US" dirty="0"/>
              <a:t>和 </a:t>
            </a:r>
            <a:r>
              <a:rPr lang="en-US" altLang="zh-TW" dirty="0"/>
              <a:t>list </a:t>
            </a:r>
            <a:r>
              <a:rPr lang="zh-TW" altLang="en-US" dirty="0"/>
              <a:t>很像，都是一系列的任意型別資料。</a:t>
            </a:r>
            <a:endParaRPr lang="en-US" altLang="zh-TW" dirty="0"/>
          </a:p>
          <a:p>
            <a:endParaRPr lang="en-US" altLang="zh-TW" dirty="0"/>
          </a:p>
          <a:p>
            <a:r>
              <a:rPr lang="zh-TW" altLang="en-US" dirty="0"/>
              <a:t>但與 </a:t>
            </a:r>
            <a:r>
              <a:rPr lang="en-US" altLang="zh-TW" dirty="0"/>
              <a:t>list </a:t>
            </a:r>
            <a:r>
              <a:rPr lang="zh-TW" altLang="en-US" dirty="0"/>
              <a:t>不同的是，</a:t>
            </a:r>
            <a:r>
              <a:rPr lang="en-US" altLang="zh-TW" dirty="0"/>
              <a:t>tuple </a:t>
            </a:r>
            <a:r>
              <a:rPr lang="zh-TW" altLang="en-US" dirty="0"/>
              <a:t>中的資料一經宣告後，</a:t>
            </a:r>
            <a:r>
              <a:rPr lang="zh-TW" altLang="en-US" b="1" dirty="0">
                <a:solidFill>
                  <a:srgbClr val="FF0000"/>
                </a:solidFill>
              </a:rPr>
              <a:t>就不可做任何異動</a:t>
            </a:r>
            <a:r>
              <a:rPr lang="zh-TW" altLang="en-US" dirty="0"/>
              <a:t>，所以我們可以把 </a:t>
            </a:r>
            <a:r>
              <a:rPr lang="en-US" altLang="zh-TW" dirty="0"/>
              <a:t>tuple </a:t>
            </a:r>
            <a:r>
              <a:rPr lang="zh-TW" altLang="en-US" dirty="0"/>
              <a:t>視為常數的串列。</a:t>
            </a:r>
            <a:endParaRPr lang="en-US" altLang="zh-TW" dirty="0"/>
          </a:p>
        </p:txBody>
      </p:sp>
    </p:spTree>
    <p:extLst>
      <p:ext uri="{BB962C8B-B14F-4D97-AF65-F5344CB8AC3E}">
        <p14:creationId xmlns:p14="http://schemas.microsoft.com/office/powerpoint/2010/main" val="292904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BDCFCC-6F79-0163-88BE-487CB0CE8D22}"/>
              </a:ext>
            </a:extLst>
          </p:cNvPr>
          <p:cNvSpPr>
            <a:spLocks noGrp="1"/>
          </p:cNvSpPr>
          <p:nvPr>
            <p:ph type="title"/>
          </p:nvPr>
        </p:nvSpPr>
        <p:spPr/>
        <p:txBody>
          <a:bodyPr/>
          <a:lstStyle/>
          <a:p>
            <a:r>
              <a:rPr lang="zh-TW" altLang="en-US" dirty="0"/>
              <a:t>輸出 </a:t>
            </a:r>
            <a:r>
              <a:rPr lang="en-US" altLang="zh-TW" dirty="0"/>
              <a:t>– print()</a:t>
            </a:r>
            <a:endParaRPr lang="en-US" dirty="0"/>
          </a:p>
        </p:txBody>
      </p:sp>
      <p:sp>
        <p:nvSpPr>
          <p:cNvPr id="10" name="Text Placeholder 2">
            <a:extLst>
              <a:ext uri="{FF2B5EF4-FFF2-40B4-BE49-F238E27FC236}">
                <a16:creationId xmlns:a16="http://schemas.microsoft.com/office/drawing/2014/main" id="{A7FD993E-BDE1-70C3-F3D5-435E94B3B64A}"/>
              </a:ext>
            </a:extLst>
          </p:cNvPr>
          <p:cNvSpPr>
            <a:spLocks noGrp="1"/>
          </p:cNvSpPr>
          <p:nvPr>
            <p:ph type="body" idx="1"/>
          </p:nvPr>
        </p:nvSpPr>
        <p:spPr/>
        <p:txBody>
          <a:bodyPr/>
          <a:lstStyle/>
          <a:p>
            <a:endParaRPr lang="en-US" altLang="zh-TW" dirty="0"/>
          </a:p>
          <a:p>
            <a:endParaRPr lang="en-US" altLang="zh-TW" dirty="0"/>
          </a:p>
          <a:p>
            <a:r>
              <a:rPr lang="en-US" altLang="zh-TW" dirty="0"/>
              <a:t>print </a:t>
            </a:r>
            <a:r>
              <a:rPr lang="zh-TW" altLang="en-US" dirty="0"/>
              <a:t>預設會在結尾換行，若要印出且不換行，在後面加入 </a:t>
            </a:r>
            <a:r>
              <a:rPr lang="en-US" altLang="zh-TW" dirty="0">
                <a:solidFill>
                  <a:schemeClr val="accent1"/>
                </a:solidFill>
              </a:rPr>
              <a:t>end = ''</a:t>
            </a:r>
            <a:r>
              <a:rPr lang="zh-TW" altLang="en-US" dirty="0"/>
              <a:t>，則下一次輸出會接在同一行的後面。</a:t>
            </a:r>
            <a:endParaRPr lang="en-US" altLang="zh-TW" dirty="0"/>
          </a:p>
          <a:p>
            <a:endParaRPr lang="en-US" dirty="0"/>
          </a:p>
          <a:p>
            <a:endParaRPr lang="en-US" dirty="0"/>
          </a:p>
          <a:p>
            <a:endParaRPr lang="en-US" dirty="0"/>
          </a:p>
        </p:txBody>
      </p:sp>
      <p:sp>
        <p:nvSpPr>
          <p:cNvPr id="2" name="Google Shape;625;p88">
            <a:extLst>
              <a:ext uri="{FF2B5EF4-FFF2-40B4-BE49-F238E27FC236}">
                <a16:creationId xmlns:a16="http://schemas.microsoft.com/office/drawing/2014/main" id="{59DC1881-DB10-50CD-E5BD-D4F8B3F4668D}"/>
              </a:ext>
            </a:extLst>
          </p:cNvPr>
          <p:cNvSpPr/>
          <p:nvPr/>
        </p:nvSpPr>
        <p:spPr>
          <a:xfrm>
            <a:off x="907601" y="1361399"/>
            <a:ext cx="10588399"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print ( )		# </a:t>
            </a:r>
            <a:r>
              <a:rPr lang="zh-TW" altLang="en-US" sz="2400" b="1" dirty="0">
                <a:solidFill>
                  <a:schemeClr val="dk1"/>
                </a:solidFill>
              </a:rPr>
              <a:t>顯示小括號內的字串 </a:t>
            </a:r>
            <a:r>
              <a:rPr lang="en-US" altLang="zh-TW" sz="2400" b="1" dirty="0">
                <a:solidFill>
                  <a:schemeClr val="dk1"/>
                </a:solidFill>
              </a:rPr>
              <a:t>/ </a:t>
            </a:r>
            <a:r>
              <a:rPr lang="zh-TW" altLang="en-US" sz="2400" b="1" dirty="0">
                <a:solidFill>
                  <a:schemeClr val="dk1"/>
                </a:solidFill>
              </a:rPr>
              <a:t>變數</a:t>
            </a:r>
            <a:endParaRPr sz="2400" b="1" dirty="0">
              <a:solidFill>
                <a:schemeClr val="dk1"/>
              </a:solidFill>
            </a:endParaRPr>
          </a:p>
        </p:txBody>
      </p:sp>
      <p:pic>
        <p:nvPicPr>
          <p:cNvPr id="5" name="圖片 4">
            <a:extLst>
              <a:ext uri="{FF2B5EF4-FFF2-40B4-BE49-F238E27FC236}">
                <a16:creationId xmlns:a16="http://schemas.microsoft.com/office/drawing/2014/main" id="{1A113ACF-CBFB-B3CF-A9FF-BC019EFCCB67}"/>
              </a:ext>
            </a:extLst>
          </p:cNvPr>
          <p:cNvPicPr>
            <a:picLocks noChangeAspect="1"/>
          </p:cNvPicPr>
          <p:nvPr/>
        </p:nvPicPr>
        <p:blipFill>
          <a:blip r:embed="rId2"/>
          <a:stretch>
            <a:fillRect/>
          </a:stretch>
        </p:blipFill>
        <p:spPr>
          <a:xfrm>
            <a:off x="907599" y="3815524"/>
            <a:ext cx="9492445" cy="2447075"/>
          </a:xfrm>
          <a:prstGeom prst="rect">
            <a:avLst/>
          </a:prstGeom>
        </p:spPr>
      </p:pic>
    </p:spTree>
    <p:extLst>
      <p:ext uri="{BB962C8B-B14F-4D97-AF65-F5344CB8AC3E}">
        <p14:creationId xmlns:p14="http://schemas.microsoft.com/office/powerpoint/2010/main" val="40224998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F3A0548-7356-B8C9-FAE7-B2D6605D6C06}"/>
              </a:ext>
            </a:extLst>
          </p:cNvPr>
          <p:cNvSpPr>
            <a:spLocks noGrp="1"/>
          </p:cNvSpPr>
          <p:nvPr>
            <p:ph type="title"/>
          </p:nvPr>
        </p:nvSpPr>
        <p:spPr/>
        <p:txBody>
          <a:bodyPr/>
          <a:lstStyle/>
          <a:p>
            <a:r>
              <a:rPr lang="zh-TW" altLang="en-US" dirty="0"/>
              <a:t>元組 </a:t>
            </a:r>
            <a:r>
              <a:rPr lang="en-US" altLang="zh-TW" dirty="0"/>
              <a:t>(</a:t>
            </a:r>
            <a:r>
              <a:rPr lang="zh-TW" altLang="en-US" dirty="0"/>
              <a:t> </a:t>
            </a:r>
            <a:r>
              <a:rPr lang="en-US" altLang="zh-TW" dirty="0"/>
              <a:t>Tuple</a:t>
            </a:r>
            <a:r>
              <a:rPr lang="zh-TW" altLang="en-US" dirty="0"/>
              <a:t> </a:t>
            </a:r>
            <a:r>
              <a:rPr lang="en-US" altLang="zh-TW" dirty="0"/>
              <a:t>)</a:t>
            </a:r>
            <a:endParaRPr lang="zh-TW" altLang="en-US" dirty="0"/>
          </a:p>
        </p:txBody>
      </p:sp>
      <p:sp>
        <p:nvSpPr>
          <p:cNvPr id="5" name="文字版面配置區 4">
            <a:extLst>
              <a:ext uri="{FF2B5EF4-FFF2-40B4-BE49-F238E27FC236}">
                <a16:creationId xmlns:a16="http://schemas.microsoft.com/office/drawing/2014/main" id="{62AE866A-F87B-A7FF-9F24-9D712CC26AB3}"/>
              </a:ext>
            </a:extLst>
          </p:cNvPr>
          <p:cNvSpPr>
            <a:spLocks noGrp="1"/>
          </p:cNvSpPr>
          <p:nvPr>
            <p:ph type="body" idx="1"/>
          </p:nvPr>
        </p:nvSpPr>
        <p:spPr/>
        <p:txBody>
          <a:bodyPr/>
          <a:lstStyle/>
          <a:p>
            <a:endParaRPr lang="en-US" altLang="zh-TW" dirty="0"/>
          </a:p>
          <a:p>
            <a:endParaRPr lang="en-US" altLang="zh-TW" dirty="0"/>
          </a:p>
          <a:p>
            <a:r>
              <a:rPr lang="zh-TW" altLang="en-US" dirty="0"/>
              <a:t>宣告空的元組，使用小括號，或是直接使用 </a:t>
            </a:r>
            <a:r>
              <a:rPr lang="en-US" altLang="zh-TW" dirty="0"/>
              <a:t>tuple ( )</a:t>
            </a:r>
            <a:r>
              <a:rPr lang="zh-TW" altLang="en-US" dirty="0"/>
              <a:t>。</a:t>
            </a:r>
            <a:endParaRPr lang="en-US" altLang="zh-TW" dirty="0"/>
          </a:p>
          <a:p>
            <a:endParaRPr lang="en-US" altLang="zh-TW" dirty="0"/>
          </a:p>
        </p:txBody>
      </p:sp>
      <p:sp>
        <p:nvSpPr>
          <p:cNvPr id="2" name="Google Shape;625;p88">
            <a:extLst>
              <a:ext uri="{FF2B5EF4-FFF2-40B4-BE49-F238E27FC236}">
                <a16:creationId xmlns:a16="http://schemas.microsoft.com/office/drawing/2014/main" id="{885B03C2-6A5D-891A-992E-C412FAEE24A4}"/>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a:t>
            </a:r>
            <a:r>
              <a:rPr lang="zh-TW" altLang="en-US" sz="2400" b="1" dirty="0">
                <a:solidFill>
                  <a:schemeClr val="dk1"/>
                </a:solidFill>
              </a:rPr>
              <a:t> </a:t>
            </a:r>
            <a:r>
              <a:rPr lang="en-US" altLang="zh-TW" sz="2400" b="1" dirty="0">
                <a:solidFill>
                  <a:schemeClr val="dk1"/>
                </a:solidFill>
              </a:rPr>
              <a:t>)		# </a:t>
            </a:r>
            <a:r>
              <a:rPr lang="zh-TW" altLang="en-US" sz="2400" b="1" dirty="0">
                <a:solidFill>
                  <a:schemeClr val="dk1"/>
                </a:solidFill>
              </a:rPr>
              <a:t>宣告一空元組</a:t>
            </a:r>
            <a:r>
              <a:rPr lang="en-US" altLang="zh-TW" sz="2400" b="1" dirty="0">
                <a:solidFill>
                  <a:schemeClr val="dk1"/>
                </a:solidFill>
              </a:rPr>
              <a:t> </a:t>
            </a:r>
            <a:r>
              <a:rPr lang="zh-TW" altLang="en-US" sz="2400" b="1" dirty="0">
                <a:solidFill>
                  <a:schemeClr val="dk1"/>
                </a:solidFill>
              </a:rPr>
              <a:t>，或是用 </a:t>
            </a:r>
            <a:r>
              <a:rPr lang="en-US" altLang="zh-TW" sz="2400" b="1" dirty="0">
                <a:solidFill>
                  <a:schemeClr val="dk1"/>
                </a:solidFill>
              </a:rPr>
              <a:t>tuple ( )</a:t>
            </a:r>
            <a:endParaRPr sz="2400" b="1" dirty="0">
              <a:solidFill>
                <a:schemeClr val="dk1"/>
              </a:solidFill>
            </a:endParaRPr>
          </a:p>
        </p:txBody>
      </p:sp>
      <p:pic>
        <p:nvPicPr>
          <p:cNvPr id="8" name="圖片 7">
            <a:extLst>
              <a:ext uri="{FF2B5EF4-FFF2-40B4-BE49-F238E27FC236}">
                <a16:creationId xmlns:a16="http://schemas.microsoft.com/office/drawing/2014/main" id="{C73BD1D7-A8A8-5AB1-2DFB-325A92976A27}"/>
              </a:ext>
            </a:extLst>
          </p:cNvPr>
          <p:cNvPicPr>
            <a:picLocks noChangeAspect="1"/>
          </p:cNvPicPr>
          <p:nvPr/>
        </p:nvPicPr>
        <p:blipFill>
          <a:blip r:embed="rId2"/>
          <a:stretch>
            <a:fillRect/>
          </a:stretch>
        </p:blipFill>
        <p:spPr>
          <a:xfrm>
            <a:off x="907600" y="3954955"/>
            <a:ext cx="5101314" cy="2307644"/>
          </a:xfrm>
          <a:prstGeom prst="rect">
            <a:avLst/>
          </a:prstGeom>
        </p:spPr>
      </p:pic>
    </p:spTree>
    <p:extLst>
      <p:ext uri="{BB962C8B-B14F-4D97-AF65-F5344CB8AC3E}">
        <p14:creationId xmlns:p14="http://schemas.microsoft.com/office/powerpoint/2010/main" val="2157954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F3A0548-7356-B8C9-FAE7-B2D6605D6C06}"/>
              </a:ext>
            </a:extLst>
          </p:cNvPr>
          <p:cNvSpPr>
            <a:spLocks noGrp="1"/>
          </p:cNvSpPr>
          <p:nvPr>
            <p:ph type="title"/>
          </p:nvPr>
        </p:nvSpPr>
        <p:spPr/>
        <p:txBody>
          <a:bodyPr/>
          <a:lstStyle/>
          <a:p>
            <a:r>
              <a:rPr lang="zh-TW" altLang="en-US" dirty="0"/>
              <a:t>元組 </a:t>
            </a:r>
            <a:r>
              <a:rPr lang="en-US" altLang="zh-TW" dirty="0"/>
              <a:t>(</a:t>
            </a:r>
            <a:r>
              <a:rPr lang="zh-TW" altLang="en-US" dirty="0"/>
              <a:t> </a:t>
            </a:r>
            <a:r>
              <a:rPr lang="en-US" altLang="zh-TW" dirty="0"/>
              <a:t>Tuple</a:t>
            </a:r>
            <a:r>
              <a:rPr lang="zh-TW" altLang="en-US" dirty="0"/>
              <a:t> </a:t>
            </a:r>
            <a:r>
              <a:rPr lang="en-US" altLang="zh-TW" dirty="0"/>
              <a:t>)</a:t>
            </a:r>
            <a:endParaRPr lang="zh-TW" altLang="en-US" dirty="0"/>
          </a:p>
        </p:txBody>
      </p:sp>
      <p:sp>
        <p:nvSpPr>
          <p:cNvPr id="5" name="文字版面配置區 4">
            <a:extLst>
              <a:ext uri="{FF2B5EF4-FFF2-40B4-BE49-F238E27FC236}">
                <a16:creationId xmlns:a16="http://schemas.microsoft.com/office/drawing/2014/main" id="{62AE866A-F87B-A7FF-9F24-9D712CC26AB3}"/>
              </a:ext>
            </a:extLst>
          </p:cNvPr>
          <p:cNvSpPr>
            <a:spLocks noGrp="1"/>
          </p:cNvSpPr>
          <p:nvPr>
            <p:ph type="body" idx="1"/>
          </p:nvPr>
        </p:nvSpPr>
        <p:spPr/>
        <p:txBody>
          <a:bodyPr/>
          <a:lstStyle/>
          <a:p>
            <a:r>
              <a:rPr lang="en-US" altLang="zh-TW" dirty="0"/>
              <a:t>Tuple </a:t>
            </a:r>
            <a:r>
              <a:rPr lang="zh-TW" altLang="en-US" dirty="0"/>
              <a:t>和 </a:t>
            </a:r>
            <a:r>
              <a:rPr lang="en-US" altLang="zh-TW" dirty="0"/>
              <a:t>List </a:t>
            </a:r>
            <a:r>
              <a:rPr lang="zh-TW" altLang="en-US" dirty="0"/>
              <a:t>是可以互相轉換的。</a:t>
            </a:r>
          </a:p>
        </p:txBody>
      </p:sp>
      <p:sp>
        <p:nvSpPr>
          <p:cNvPr id="10" name="文字方塊 9">
            <a:extLst>
              <a:ext uri="{FF2B5EF4-FFF2-40B4-BE49-F238E27FC236}">
                <a16:creationId xmlns:a16="http://schemas.microsoft.com/office/drawing/2014/main" id="{3D94C231-946C-A4C6-6315-DDF0651FFB77}"/>
              </a:ext>
            </a:extLst>
          </p:cNvPr>
          <p:cNvSpPr txBox="1"/>
          <p:nvPr/>
        </p:nvSpPr>
        <p:spPr>
          <a:xfrm>
            <a:off x="2181660" y="2762902"/>
            <a:ext cx="2428440" cy="424732"/>
          </a:xfrm>
          <a:prstGeom prst="rect">
            <a:avLst/>
          </a:prstGeom>
          <a:noFill/>
        </p:spPr>
        <p:txBody>
          <a:bodyPr wrap="square" rtlCol="0">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Tuple</a:t>
            </a:r>
            <a:r>
              <a:rPr lang="zh-TW" altLang="en-US" sz="2400" dirty="0">
                <a:solidFill>
                  <a:srgbClr val="FF0000"/>
                </a:solidFill>
                <a:latin typeface="Microsoft JhengHei"/>
                <a:ea typeface="Microsoft JhengHei"/>
              </a:rPr>
              <a:t> 轉 </a:t>
            </a:r>
            <a:r>
              <a:rPr lang="en-US" altLang="zh-TW" sz="2400" dirty="0">
                <a:solidFill>
                  <a:srgbClr val="FF0000"/>
                </a:solidFill>
                <a:latin typeface="Microsoft JhengHei"/>
                <a:ea typeface="Microsoft JhengHei"/>
              </a:rPr>
              <a:t>List</a:t>
            </a:r>
            <a:endParaRPr lang="zh-TW" altLang="en-US" sz="2400" dirty="0">
              <a:solidFill>
                <a:srgbClr val="FF0000"/>
              </a:solidFill>
              <a:latin typeface="Microsoft JhengHei"/>
              <a:ea typeface="Microsoft JhengHei"/>
            </a:endParaRPr>
          </a:p>
        </p:txBody>
      </p:sp>
      <p:sp>
        <p:nvSpPr>
          <p:cNvPr id="11" name="文字方塊 10">
            <a:extLst>
              <a:ext uri="{FF2B5EF4-FFF2-40B4-BE49-F238E27FC236}">
                <a16:creationId xmlns:a16="http://schemas.microsoft.com/office/drawing/2014/main" id="{97AFF12C-C232-F5CC-1CFC-DA676A7632C5}"/>
              </a:ext>
            </a:extLst>
          </p:cNvPr>
          <p:cNvSpPr txBox="1"/>
          <p:nvPr/>
        </p:nvSpPr>
        <p:spPr>
          <a:xfrm>
            <a:off x="8082513" y="2762901"/>
            <a:ext cx="2252112" cy="424732"/>
          </a:xfrm>
          <a:prstGeom prst="rect">
            <a:avLst/>
          </a:prstGeom>
          <a:noFill/>
        </p:spPr>
        <p:txBody>
          <a:bodyPr wrap="square" rtlCol="0">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List</a:t>
            </a:r>
            <a:r>
              <a:rPr lang="zh-TW" altLang="en-US" sz="2400" dirty="0">
                <a:solidFill>
                  <a:srgbClr val="FF0000"/>
                </a:solidFill>
                <a:latin typeface="Microsoft JhengHei"/>
                <a:ea typeface="Microsoft JhengHei"/>
              </a:rPr>
              <a:t> 轉 </a:t>
            </a:r>
            <a:r>
              <a:rPr lang="en-US" altLang="zh-TW" sz="2400" dirty="0">
                <a:solidFill>
                  <a:srgbClr val="FF0000"/>
                </a:solidFill>
                <a:latin typeface="Microsoft JhengHei"/>
                <a:ea typeface="Microsoft JhengHei"/>
              </a:rPr>
              <a:t>Tuple</a:t>
            </a:r>
            <a:endParaRPr lang="zh-TW" altLang="en-US" sz="2400" dirty="0">
              <a:solidFill>
                <a:srgbClr val="FF0000"/>
              </a:solidFill>
              <a:latin typeface="Microsoft JhengHei"/>
              <a:ea typeface="Microsoft JhengHei"/>
            </a:endParaRPr>
          </a:p>
        </p:txBody>
      </p:sp>
      <p:pic>
        <p:nvPicPr>
          <p:cNvPr id="8" name="圖片 7">
            <a:extLst>
              <a:ext uri="{FF2B5EF4-FFF2-40B4-BE49-F238E27FC236}">
                <a16:creationId xmlns:a16="http://schemas.microsoft.com/office/drawing/2014/main" id="{6AFA0932-B42B-6C5F-E851-9D840720D677}"/>
              </a:ext>
            </a:extLst>
          </p:cNvPr>
          <p:cNvPicPr>
            <a:picLocks noChangeAspect="1"/>
          </p:cNvPicPr>
          <p:nvPr/>
        </p:nvPicPr>
        <p:blipFill>
          <a:blip r:embed="rId2"/>
          <a:stretch>
            <a:fillRect/>
          </a:stretch>
        </p:blipFill>
        <p:spPr>
          <a:xfrm>
            <a:off x="907600" y="3429000"/>
            <a:ext cx="6431822" cy="2833600"/>
          </a:xfrm>
          <a:prstGeom prst="rect">
            <a:avLst/>
          </a:prstGeom>
        </p:spPr>
      </p:pic>
      <p:pic>
        <p:nvPicPr>
          <p:cNvPr id="13" name="圖片 12">
            <a:extLst>
              <a:ext uri="{FF2B5EF4-FFF2-40B4-BE49-F238E27FC236}">
                <a16:creationId xmlns:a16="http://schemas.microsoft.com/office/drawing/2014/main" id="{8DAE2832-55BB-5288-4A11-C12E2B8F363E}"/>
              </a:ext>
            </a:extLst>
          </p:cNvPr>
          <p:cNvPicPr>
            <a:picLocks noChangeAspect="1"/>
          </p:cNvPicPr>
          <p:nvPr/>
        </p:nvPicPr>
        <p:blipFill>
          <a:blip r:embed="rId3"/>
          <a:stretch>
            <a:fillRect/>
          </a:stretch>
        </p:blipFill>
        <p:spPr>
          <a:xfrm>
            <a:off x="5760178" y="3429000"/>
            <a:ext cx="6431822" cy="2823643"/>
          </a:xfrm>
          <a:prstGeom prst="rect">
            <a:avLst/>
          </a:prstGeom>
        </p:spPr>
      </p:pic>
    </p:spTree>
    <p:extLst>
      <p:ext uri="{BB962C8B-B14F-4D97-AF65-F5344CB8AC3E}">
        <p14:creationId xmlns:p14="http://schemas.microsoft.com/office/powerpoint/2010/main" val="3171238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Containers</a:t>
            </a:r>
            <a:br>
              <a:rPr lang="en-US" altLang="zh-TW" sz="5330" dirty="0">
                <a:solidFill>
                  <a:srgbClr val="00B050"/>
                </a:solidFill>
              </a:rPr>
            </a:b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集合 </a:t>
            </a:r>
            <a:r>
              <a:rPr lang="en-US" altLang="zh-TW" sz="3470" dirty="0">
                <a:solidFill>
                  <a:srgbClr val="A6AAA9"/>
                </a:solidFill>
              </a:rPr>
              <a:t>(</a:t>
            </a:r>
            <a:r>
              <a:rPr lang="zh-TW" altLang="en-US" sz="3470" dirty="0">
                <a:solidFill>
                  <a:srgbClr val="A6AAA9"/>
                </a:solidFill>
              </a:rPr>
              <a:t> </a:t>
            </a:r>
            <a:r>
              <a:rPr lang="en-US" altLang="zh-TW" sz="3470" dirty="0">
                <a:solidFill>
                  <a:srgbClr val="A6AAA9"/>
                </a:solidFill>
              </a:rPr>
              <a:t>Set</a:t>
            </a:r>
            <a:r>
              <a:rPr lang="zh-TW" altLang="en-US" sz="3470" dirty="0">
                <a:solidFill>
                  <a:srgbClr val="A6AAA9"/>
                </a:solidFill>
              </a:rPr>
              <a:t> </a:t>
            </a:r>
            <a:r>
              <a:rPr lang="en-US" altLang="zh-TW" sz="3470" dirty="0">
                <a:solidFill>
                  <a:srgbClr val="A6AAA9"/>
                </a:solidFill>
              </a:rPr>
              <a:t>)</a:t>
            </a:r>
          </a:p>
        </p:txBody>
      </p:sp>
    </p:spTree>
    <p:extLst>
      <p:ext uri="{BB962C8B-B14F-4D97-AF65-F5344CB8AC3E}">
        <p14:creationId xmlns:p14="http://schemas.microsoft.com/office/powerpoint/2010/main" val="3910577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0ABD4AC-031B-A677-28D3-CE9D25F254AF}"/>
              </a:ext>
            </a:extLst>
          </p:cNvPr>
          <p:cNvSpPr>
            <a:spLocks noGrp="1"/>
          </p:cNvSpPr>
          <p:nvPr>
            <p:ph type="title"/>
          </p:nvPr>
        </p:nvSpPr>
        <p:spPr/>
        <p:txBody>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endParaRPr lang="zh-TW" altLang="en-US" dirty="0"/>
          </a:p>
        </p:txBody>
      </p:sp>
      <p:sp>
        <p:nvSpPr>
          <p:cNvPr id="5" name="文字版面配置區 4">
            <a:extLst>
              <a:ext uri="{FF2B5EF4-FFF2-40B4-BE49-F238E27FC236}">
                <a16:creationId xmlns:a16="http://schemas.microsoft.com/office/drawing/2014/main" id="{42A54A24-17B5-7B64-DAE7-A6E0BF229438}"/>
              </a:ext>
            </a:extLst>
          </p:cNvPr>
          <p:cNvSpPr>
            <a:spLocks noGrp="1"/>
          </p:cNvSpPr>
          <p:nvPr>
            <p:ph type="body" idx="1"/>
          </p:nvPr>
        </p:nvSpPr>
        <p:spPr/>
        <p:txBody>
          <a:bodyPr/>
          <a:lstStyle/>
          <a:p>
            <a:endParaRPr lang="en-US" altLang="zh-TW" dirty="0"/>
          </a:p>
          <a:p>
            <a:pPr marL="101598" indent="0">
              <a:buNone/>
            </a:pPr>
            <a:endParaRPr lang="en-US" altLang="zh-TW" dirty="0"/>
          </a:p>
          <a:p>
            <a:r>
              <a:rPr lang="zh-TW" altLang="en-US" dirty="0"/>
              <a:t>宣告一個空集合使用 </a:t>
            </a:r>
            <a:r>
              <a:rPr lang="en-US" altLang="zh-TW" dirty="0"/>
              <a:t>set</a:t>
            </a:r>
            <a:r>
              <a:rPr lang="zh-TW" altLang="en-US" dirty="0"/>
              <a:t> </a:t>
            </a:r>
            <a:r>
              <a:rPr lang="en-US" altLang="zh-TW" dirty="0"/>
              <a:t>( )</a:t>
            </a:r>
            <a:r>
              <a:rPr lang="zh-TW" altLang="en-US" dirty="0"/>
              <a:t>，宣告有東西的集合使用大括號 </a:t>
            </a:r>
            <a:r>
              <a:rPr lang="en-US" altLang="zh-TW" dirty="0"/>
              <a:t>{</a:t>
            </a:r>
            <a:r>
              <a:rPr lang="zh-TW" altLang="en-US" dirty="0"/>
              <a:t> </a:t>
            </a:r>
            <a:r>
              <a:rPr lang="en-US" altLang="zh-TW" dirty="0"/>
              <a:t>}</a:t>
            </a:r>
            <a:r>
              <a:rPr lang="zh-TW" altLang="en-US" dirty="0"/>
              <a:t>，</a:t>
            </a:r>
          </a:p>
        </p:txBody>
      </p:sp>
      <p:sp>
        <p:nvSpPr>
          <p:cNvPr id="2" name="Google Shape;625;p88">
            <a:extLst>
              <a:ext uri="{FF2B5EF4-FFF2-40B4-BE49-F238E27FC236}">
                <a16:creationId xmlns:a16="http://schemas.microsoft.com/office/drawing/2014/main" id="{78E0D460-EA0F-D946-3966-3F302C47A9BC}"/>
              </a:ext>
            </a:extLst>
          </p:cNvPr>
          <p:cNvSpPr/>
          <p:nvPr/>
        </p:nvSpPr>
        <p:spPr>
          <a:xfrm>
            <a:off x="907600" y="1357055"/>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set (</a:t>
            </a:r>
            <a:r>
              <a:rPr lang="zh-TW" altLang="en-US" sz="2400" b="1" dirty="0">
                <a:solidFill>
                  <a:schemeClr val="dk1"/>
                </a:solidFill>
              </a:rPr>
              <a:t> </a:t>
            </a:r>
            <a:r>
              <a:rPr lang="en-US" altLang="zh-TW" sz="2400" b="1" dirty="0">
                <a:solidFill>
                  <a:schemeClr val="dk1"/>
                </a:solidFill>
              </a:rPr>
              <a:t>)			# </a:t>
            </a:r>
            <a:r>
              <a:rPr lang="zh-TW" altLang="en-US" sz="2400" b="1" dirty="0">
                <a:solidFill>
                  <a:schemeClr val="dk1"/>
                </a:solidFill>
              </a:rPr>
              <a:t>宣告一空集合</a:t>
            </a:r>
            <a:endParaRPr lang="en-US" altLang="zh-TW" sz="2400" b="1" dirty="0">
              <a:solidFill>
                <a:schemeClr val="dk1"/>
              </a:solidFill>
            </a:endParaRPr>
          </a:p>
          <a:p>
            <a:pPr>
              <a:lnSpc>
                <a:spcPct val="115000"/>
              </a:lnSpc>
              <a:buClr>
                <a:schemeClr val="dk1"/>
              </a:buClr>
              <a:buSzPts val="1100"/>
            </a:pPr>
            <a:r>
              <a:rPr lang="en-US" sz="2400" b="1" dirty="0">
                <a:solidFill>
                  <a:schemeClr val="dk1"/>
                </a:solidFill>
              </a:rPr>
              <a:t>{</a:t>
            </a:r>
            <a:r>
              <a:rPr lang="zh-TW" altLang="en-US" sz="2400" b="1" dirty="0">
                <a:solidFill>
                  <a:schemeClr val="dk1"/>
                </a:solidFill>
              </a:rPr>
              <a:t> </a:t>
            </a:r>
            <a:r>
              <a:rPr lang="en-US" altLang="zh-TW" sz="2400" b="1" dirty="0">
                <a:solidFill>
                  <a:schemeClr val="dk1"/>
                </a:solidFill>
              </a:rPr>
              <a:t>a, b, c, d, e </a:t>
            </a:r>
            <a:r>
              <a:rPr lang="en-US" sz="2400" b="1" dirty="0">
                <a:solidFill>
                  <a:schemeClr val="dk1"/>
                </a:solidFill>
              </a:rPr>
              <a:t>}	</a:t>
            </a:r>
            <a:r>
              <a:rPr lang="en-US" altLang="zh-TW" sz="2400" b="1" dirty="0">
                <a:solidFill>
                  <a:schemeClr val="dk1"/>
                </a:solidFill>
              </a:rPr>
              <a:t># </a:t>
            </a:r>
            <a:r>
              <a:rPr lang="zh-TW" altLang="en-US" sz="2400" b="1" dirty="0">
                <a:solidFill>
                  <a:schemeClr val="dk1"/>
                </a:solidFill>
              </a:rPr>
              <a:t>宣告有東西的集合，使用大括號</a:t>
            </a:r>
            <a:endParaRPr sz="2400" b="1" dirty="0">
              <a:solidFill>
                <a:schemeClr val="dk1"/>
              </a:solidFill>
            </a:endParaRPr>
          </a:p>
        </p:txBody>
      </p:sp>
      <p:pic>
        <p:nvPicPr>
          <p:cNvPr id="14" name="圖片 13">
            <a:extLst>
              <a:ext uri="{FF2B5EF4-FFF2-40B4-BE49-F238E27FC236}">
                <a16:creationId xmlns:a16="http://schemas.microsoft.com/office/drawing/2014/main" id="{AAE06AE0-E948-4B8F-9516-7F52091177B8}"/>
              </a:ext>
            </a:extLst>
          </p:cNvPr>
          <p:cNvPicPr>
            <a:picLocks noChangeAspect="1"/>
          </p:cNvPicPr>
          <p:nvPr/>
        </p:nvPicPr>
        <p:blipFill>
          <a:blip r:embed="rId2"/>
          <a:stretch>
            <a:fillRect/>
          </a:stretch>
        </p:blipFill>
        <p:spPr>
          <a:xfrm>
            <a:off x="907600" y="3658001"/>
            <a:ext cx="8829640" cy="2604599"/>
          </a:xfrm>
          <a:prstGeom prst="rect">
            <a:avLst/>
          </a:prstGeom>
        </p:spPr>
      </p:pic>
      <p:pic>
        <p:nvPicPr>
          <p:cNvPr id="12" name="圖片 11">
            <a:extLst>
              <a:ext uri="{FF2B5EF4-FFF2-40B4-BE49-F238E27FC236}">
                <a16:creationId xmlns:a16="http://schemas.microsoft.com/office/drawing/2014/main" id="{CFDA6EC3-C126-050D-007A-B998AEB9F578}"/>
              </a:ext>
            </a:extLst>
          </p:cNvPr>
          <p:cNvPicPr>
            <a:picLocks noChangeAspect="1"/>
          </p:cNvPicPr>
          <p:nvPr/>
        </p:nvPicPr>
        <p:blipFill>
          <a:blip r:embed="rId3"/>
          <a:stretch>
            <a:fillRect/>
          </a:stretch>
        </p:blipFill>
        <p:spPr>
          <a:xfrm>
            <a:off x="5687692" y="3658001"/>
            <a:ext cx="5808308" cy="2533208"/>
          </a:xfrm>
          <a:prstGeom prst="rect">
            <a:avLst/>
          </a:prstGeom>
        </p:spPr>
      </p:pic>
      <p:sp>
        <p:nvSpPr>
          <p:cNvPr id="6" name="文字方塊 5">
            <a:extLst>
              <a:ext uri="{FF2B5EF4-FFF2-40B4-BE49-F238E27FC236}">
                <a16:creationId xmlns:a16="http://schemas.microsoft.com/office/drawing/2014/main" id="{0BA04AFE-5C15-6FAA-10C5-8548E3261D6C}"/>
              </a:ext>
            </a:extLst>
          </p:cNvPr>
          <p:cNvSpPr txBox="1"/>
          <p:nvPr/>
        </p:nvSpPr>
        <p:spPr>
          <a:xfrm>
            <a:off x="3531450" y="6181643"/>
            <a:ext cx="5340699" cy="424732"/>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集合與 </a:t>
            </a:r>
            <a:r>
              <a:rPr lang="en-US" altLang="zh-TW" sz="2400" dirty="0">
                <a:solidFill>
                  <a:srgbClr val="FF0000"/>
                </a:solidFill>
                <a:latin typeface="Microsoft JhengHei"/>
                <a:ea typeface="Microsoft JhengHei"/>
              </a:rPr>
              <a:t>List</a:t>
            </a:r>
            <a:r>
              <a:rPr lang="zh-TW" altLang="en-US" sz="2400" dirty="0">
                <a:solidFill>
                  <a:srgbClr val="FF0000"/>
                </a:solidFill>
                <a:latin typeface="Microsoft JhengHei"/>
                <a:ea typeface="Microsoft JhengHei"/>
              </a:rPr>
              <a:t> 最大的不同是沒有順序性。</a:t>
            </a:r>
            <a:endParaRPr lang="en-US" altLang="zh-TW" sz="2400" dirty="0">
              <a:solidFill>
                <a:srgbClr val="FF0000"/>
              </a:solidFill>
              <a:latin typeface="Microsoft JhengHei"/>
              <a:ea typeface="Microsoft JhengHei"/>
            </a:endParaRPr>
          </a:p>
        </p:txBody>
      </p:sp>
    </p:spTree>
    <p:extLst>
      <p:ext uri="{BB962C8B-B14F-4D97-AF65-F5344CB8AC3E}">
        <p14:creationId xmlns:p14="http://schemas.microsoft.com/office/powerpoint/2010/main" val="838895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4452D4-5DA5-B0AB-BF32-1EB93CE9A365}"/>
              </a:ext>
            </a:extLst>
          </p:cNvPr>
          <p:cNvSpPr>
            <a:spLocks noGrp="1"/>
          </p:cNvSpPr>
          <p:nvPr>
            <p:ph type="title"/>
          </p:nvPr>
        </p:nvSpPr>
        <p:spPr/>
        <p:txBody>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1CB4FCDC-CBD1-35AE-A73C-E308FDE96BEB}"/>
              </a:ext>
            </a:extLst>
          </p:cNvPr>
          <p:cNvSpPr>
            <a:spLocks noGrp="1"/>
          </p:cNvSpPr>
          <p:nvPr>
            <p:ph type="body" idx="1"/>
          </p:nvPr>
        </p:nvSpPr>
        <p:spPr/>
        <p:txBody>
          <a:bodyPr/>
          <a:lstStyle/>
          <a:p>
            <a:r>
              <a:rPr lang="zh-TW" altLang="en-US" dirty="0"/>
              <a:t>兩集合的交集使用 </a:t>
            </a:r>
            <a:r>
              <a:rPr lang="en-US" altLang="zh-TW" dirty="0"/>
              <a:t>&amp; </a:t>
            </a:r>
            <a:r>
              <a:rPr lang="zh-TW" altLang="en-US" dirty="0"/>
              <a:t>符號。</a:t>
            </a:r>
            <a:endParaRPr lang="en-US" altLang="zh-TW" dirty="0"/>
          </a:p>
          <a:p>
            <a:endParaRPr lang="en-US" altLang="zh-TW" dirty="0"/>
          </a:p>
          <a:p>
            <a:r>
              <a:rPr lang="zh-TW" altLang="en-US" dirty="0"/>
              <a:t>兩集合的聯集使用 </a:t>
            </a:r>
            <a:r>
              <a:rPr lang="en-US" altLang="zh-TW" dirty="0"/>
              <a:t>| </a:t>
            </a:r>
            <a:r>
              <a:rPr lang="zh-TW" altLang="en-US" dirty="0"/>
              <a:t>符號。</a:t>
            </a:r>
            <a:endParaRPr lang="en-US" altLang="zh-TW" dirty="0"/>
          </a:p>
          <a:p>
            <a:endParaRPr lang="en-US" altLang="zh-TW" dirty="0"/>
          </a:p>
          <a:p>
            <a:r>
              <a:rPr lang="zh-TW" altLang="en-US" dirty="0"/>
              <a:t>兩集合的差集使用 </a:t>
            </a:r>
            <a:r>
              <a:rPr lang="en-US" altLang="zh-TW" dirty="0"/>
              <a:t>- </a:t>
            </a:r>
            <a:r>
              <a:rPr lang="zh-TW" altLang="en-US" dirty="0"/>
              <a:t>符號。</a:t>
            </a:r>
            <a:endParaRPr lang="en-US" altLang="zh-TW" dirty="0"/>
          </a:p>
          <a:p>
            <a:endParaRPr lang="en-US" altLang="zh-TW" dirty="0"/>
          </a:p>
          <a:p>
            <a:r>
              <a:rPr lang="zh-TW" altLang="en-US" dirty="0"/>
              <a:t>兩集合的互斥集使用 </a:t>
            </a:r>
            <a:r>
              <a:rPr lang="en-US" altLang="zh-TW" dirty="0"/>
              <a:t>^ </a:t>
            </a:r>
            <a:r>
              <a:rPr lang="zh-TW" altLang="en-US" dirty="0"/>
              <a:t>符號。</a:t>
            </a:r>
            <a:endParaRPr lang="en-US" altLang="zh-TW" dirty="0"/>
          </a:p>
          <a:p>
            <a:endParaRPr lang="en-US" altLang="zh-TW" dirty="0"/>
          </a:p>
          <a:p>
            <a:r>
              <a:rPr lang="zh-TW" altLang="en-US" dirty="0"/>
              <a:t>使用 </a:t>
            </a:r>
            <a:r>
              <a:rPr lang="en-US" altLang="zh-TW" dirty="0"/>
              <a:t>&gt;, &lt;, =, &gt;=, &lt;=, == </a:t>
            </a:r>
            <a:r>
              <a:rPr lang="zh-TW" altLang="en-US" dirty="0"/>
              <a:t>判斷集合間的子集關係。</a:t>
            </a:r>
          </a:p>
        </p:txBody>
      </p:sp>
    </p:spTree>
    <p:extLst>
      <p:ext uri="{BB962C8B-B14F-4D97-AF65-F5344CB8AC3E}">
        <p14:creationId xmlns:p14="http://schemas.microsoft.com/office/powerpoint/2010/main" val="359663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1FBC3D-2508-DD92-1FD0-D9B339D368A0}"/>
              </a:ext>
            </a:extLst>
          </p:cNvPr>
          <p:cNvSpPr>
            <a:spLocks noGrp="1"/>
          </p:cNvSpPr>
          <p:nvPr>
            <p:ph type="title"/>
          </p:nvPr>
        </p:nvSpPr>
        <p:spPr/>
        <p:txBody>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00C72016-FCDA-8A65-1073-5BB33DCD99E5}"/>
              </a:ext>
            </a:extLst>
          </p:cNvPr>
          <p:cNvSpPr>
            <a:spLocks noGrp="1"/>
          </p:cNvSpPr>
          <p:nvPr>
            <p:ph type="body" idx="1"/>
          </p:nvPr>
        </p:nvSpPr>
        <p:spPr/>
        <p:txBody>
          <a:bodyPr/>
          <a:lstStyle/>
          <a:p>
            <a:endParaRPr lang="zh-TW" altLang="en-US"/>
          </a:p>
        </p:txBody>
      </p:sp>
      <p:pic>
        <p:nvPicPr>
          <p:cNvPr id="5" name="圖片 4">
            <a:extLst>
              <a:ext uri="{FF2B5EF4-FFF2-40B4-BE49-F238E27FC236}">
                <a16:creationId xmlns:a16="http://schemas.microsoft.com/office/drawing/2014/main" id="{5C0B4C5A-342F-C423-B4B1-409D16E58489}"/>
              </a:ext>
            </a:extLst>
          </p:cNvPr>
          <p:cNvPicPr>
            <a:picLocks noChangeAspect="1"/>
          </p:cNvPicPr>
          <p:nvPr/>
        </p:nvPicPr>
        <p:blipFill>
          <a:blip r:embed="rId2"/>
          <a:stretch>
            <a:fillRect/>
          </a:stretch>
        </p:blipFill>
        <p:spPr>
          <a:xfrm>
            <a:off x="2333353" y="1361400"/>
            <a:ext cx="7525293" cy="5518548"/>
          </a:xfrm>
          <a:prstGeom prst="rect">
            <a:avLst/>
          </a:prstGeom>
        </p:spPr>
      </p:pic>
    </p:spTree>
    <p:extLst>
      <p:ext uri="{BB962C8B-B14F-4D97-AF65-F5344CB8AC3E}">
        <p14:creationId xmlns:p14="http://schemas.microsoft.com/office/powerpoint/2010/main" val="2458827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E26879-3C86-BF11-E7F6-0A1C3B346ED4}"/>
              </a:ext>
            </a:extLst>
          </p:cNvPr>
          <p:cNvSpPr>
            <a:spLocks noGrp="1"/>
          </p:cNvSpPr>
          <p:nvPr>
            <p:ph type="title"/>
          </p:nvPr>
        </p:nvSpPr>
        <p:spPr/>
        <p:txBody>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C04FE89B-B4BE-7C36-B5C2-B828C53C437E}"/>
              </a:ext>
            </a:extLst>
          </p:cNvPr>
          <p:cNvSpPr>
            <a:spLocks noGrp="1"/>
          </p:cNvSpPr>
          <p:nvPr>
            <p:ph type="body" idx="1"/>
          </p:nvPr>
        </p:nvSpPr>
        <p:spPr/>
        <p:txBody>
          <a:bodyPr/>
          <a:lstStyle/>
          <a:p>
            <a:r>
              <a:rPr lang="zh-TW" altLang="en-US" dirty="0"/>
              <a:t>集合可由 </a:t>
            </a:r>
            <a:r>
              <a:rPr lang="en-US" altLang="zh-TW" dirty="0"/>
              <a:t>list </a:t>
            </a:r>
            <a:r>
              <a:rPr lang="zh-TW" altLang="en-US" dirty="0"/>
              <a:t>及 </a:t>
            </a:r>
            <a:r>
              <a:rPr lang="en-US" altLang="zh-TW" dirty="0"/>
              <a:t>tuple </a:t>
            </a:r>
            <a:r>
              <a:rPr lang="zh-TW" altLang="en-US" dirty="0"/>
              <a:t>轉換而來，不過集合中的資料是 </a:t>
            </a:r>
            <a:r>
              <a:rPr lang="zh-TW" altLang="en-US" b="1" dirty="0">
                <a:solidFill>
                  <a:schemeClr val="accent1"/>
                </a:solidFill>
              </a:rPr>
              <a:t>沒有順序 </a:t>
            </a:r>
            <a:r>
              <a:rPr lang="zh-TW" altLang="en-US" dirty="0"/>
              <a:t>的。</a:t>
            </a:r>
          </a:p>
        </p:txBody>
      </p:sp>
      <p:pic>
        <p:nvPicPr>
          <p:cNvPr id="6" name="圖片 5">
            <a:extLst>
              <a:ext uri="{FF2B5EF4-FFF2-40B4-BE49-F238E27FC236}">
                <a16:creationId xmlns:a16="http://schemas.microsoft.com/office/drawing/2014/main" id="{6F0692A8-BE81-E919-6E0E-57958E301155}"/>
              </a:ext>
            </a:extLst>
          </p:cNvPr>
          <p:cNvPicPr>
            <a:picLocks noChangeAspect="1"/>
          </p:cNvPicPr>
          <p:nvPr/>
        </p:nvPicPr>
        <p:blipFill>
          <a:blip r:embed="rId2"/>
          <a:stretch>
            <a:fillRect/>
          </a:stretch>
        </p:blipFill>
        <p:spPr>
          <a:xfrm>
            <a:off x="907599" y="3429000"/>
            <a:ext cx="6472933" cy="2833600"/>
          </a:xfrm>
          <a:prstGeom prst="rect">
            <a:avLst/>
          </a:prstGeom>
        </p:spPr>
      </p:pic>
    </p:spTree>
    <p:extLst>
      <p:ext uri="{BB962C8B-B14F-4D97-AF65-F5344CB8AC3E}">
        <p14:creationId xmlns:p14="http://schemas.microsoft.com/office/powerpoint/2010/main" val="4251471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normAutofit/>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r>
              <a:rPr lang="zh-TW" altLang="en-US" dirty="0"/>
              <a:t> </a:t>
            </a:r>
            <a:r>
              <a:rPr lang="en-US" altLang="zh-TW" dirty="0"/>
              <a:t>– add</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在集合中增加一物件使用 </a:t>
            </a:r>
            <a:r>
              <a:rPr lang="en-US" altLang="zh-TW" dirty="0"/>
              <a:t>add ( )</a:t>
            </a:r>
            <a:r>
              <a:rPr lang="zh-TW" altLang="en-US" dirty="0"/>
              <a:t>。</a:t>
            </a:r>
            <a:endParaRPr lang="en-US" altLang="zh-TW" dirty="0"/>
          </a:p>
        </p:txBody>
      </p:sp>
      <p:sp>
        <p:nvSpPr>
          <p:cNvPr id="4" name="Google Shape;625;p88">
            <a:extLst>
              <a:ext uri="{FF2B5EF4-FFF2-40B4-BE49-F238E27FC236}">
                <a16:creationId xmlns:a16="http://schemas.microsoft.com/office/drawing/2014/main" id="{4D9A91B0-E185-3925-6173-9E46570121E7}"/>
              </a:ext>
            </a:extLst>
          </p:cNvPr>
          <p:cNvSpPr/>
          <p:nvPr/>
        </p:nvSpPr>
        <p:spPr>
          <a:xfrm>
            <a:off x="907600"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S</a:t>
            </a:r>
            <a:r>
              <a:rPr lang="en-US" altLang="zh-TW" sz="2400" b="1" dirty="0" err="1">
                <a:solidFill>
                  <a:schemeClr val="dk1"/>
                </a:solidFill>
              </a:rPr>
              <a:t>.add</a:t>
            </a:r>
            <a:r>
              <a:rPr lang="en-US" altLang="zh-TW" sz="2400" b="1" dirty="0">
                <a:solidFill>
                  <a:schemeClr val="dk1"/>
                </a:solidFill>
              </a:rPr>
              <a:t> (</a:t>
            </a:r>
            <a:r>
              <a:rPr lang="zh-TW" altLang="en-US" sz="2400" b="1" dirty="0">
                <a:solidFill>
                  <a:schemeClr val="dk1"/>
                </a:solidFill>
              </a:rPr>
              <a:t> </a:t>
            </a:r>
            <a:r>
              <a:rPr lang="en-US" altLang="zh-TW" sz="2400" b="1" dirty="0">
                <a:solidFill>
                  <a:schemeClr val="accent1"/>
                </a:solidFill>
              </a:rPr>
              <a:t>object</a:t>
            </a:r>
            <a:r>
              <a:rPr lang="en-US" altLang="zh-TW" sz="2400" b="1" dirty="0">
                <a:solidFill>
                  <a:schemeClr val="dk1"/>
                </a:solidFill>
              </a:rPr>
              <a:t> )		# </a:t>
            </a:r>
            <a:r>
              <a:rPr lang="zh-TW" altLang="en-US" sz="2400" b="1" dirty="0">
                <a:solidFill>
                  <a:schemeClr val="dk1"/>
                </a:solidFill>
              </a:rPr>
              <a:t>集合 </a:t>
            </a:r>
            <a:r>
              <a:rPr lang="en-US" altLang="zh-TW" sz="2400" b="1" dirty="0">
                <a:solidFill>
                  <a:schemeClr val="accent1"/>
                </a:solidFill>
              </a:rPr>
              <a:t>S</a:t>
            </a:r>
            <a:r>
              <a:rPr lang="en-US" altLang="zh-TW" sz="2400" b="1" dirty="0">
                <a:solidFill>
                  <a:schemeClr val="dk1"/>
                </a:solidFill>
              </a:rPr>
              <a:t> </a:t>
            </a:r>
            <a:r>
              <a:rPr lang="zh-TW" altLang="en-US" sz="2400" b="1" dirty="0">
                <a:solidFill>
                  <a:schemeClr val="dk1"/>
                </a:solidFill>
              </a:rPr>
              <a:t>中增加一物件 </a:t>
            </a:r>
            <a:r>
              <a:rPr lang="en-US" altLang="zh-TW" sz="2400" b="1" dirty="0">
                <a:solidFill>
                  <a:schemeClr val="accent1"/>
                </a:solidFill>
              </a:rPr>
              <a:t>object</a:t>
            </a:r>
            <a:endParaRPr sz="2400" b="1" dirty="0">
              <a:solidFill>
                <a:schemeClr val="dk1"/>
              </a:solidFill>
            </a:endParaRPr>
          </a:p>
        </p:txBody>
      </p:sp>
      <p:pic>
        <p:nvPicPr>
          <p:cNvPr id="12" name="圖片 11">
            <a:extLst>
              <a:ext uri="{FF2B5EF4-FFF2-40B4-BE49-F238E27FC236}">
                <a16:creationId xmlns:a16="http://schemas.microsoft.com/office/drawing/2014/main" id="{9320FDA3-AE4E-AD34-DC1E-EFACD33F13AA}"/>
              </a:ext>
            </a:extLst>
          </p:cNvPr>
          <p:cNvPicPr>
            <a:picLocks noChangeAspect="1"/>
          </p:cNvPicPr>
          <p:nvPr/>
        </p:nvPicPr>
        <p:blipFill>
          <a:blip r:embed="rId2"/>
          <a:stretch>
            <a:fillRect/>
          </a:stretch>
        </p:blipFill>
        <p:spPr>
          <a:xfrm>
            <a:off x="907600" y="3807913"/>
            <a:ext cx="5870849" cy="2454688"/>
          </a:xfrm>
          <a:prstGeom prst="rect">
            <a:avLst/>
          </a:prstGeom>
        </p:spPr>
      </p:pic>
    </p:spTree>
    <p:extLst>
      <p:ext uri="{BB962C8B-B14F-4D97-AF65-F5344CB8AC3E}">
        <p14:creationId xmlns:p14="http://schemas.microsoft.com/office/powerpoint/2010/main" val="997922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集合 </a:t>
            </a:r>
            <a:r>
              <a:rPr lang="en-US" altLang="zh-TW" dirty="0"/>
              <a:t>(</a:t>
            </a:r>
            <a:r>
              <a:rPr lang="zh-TW" altLang="en-US" dirty="0"/>
              <a:t> </a:t>
            </a:r>
            <a:r>
              <a:rPr lang="en-US" altLang="zh-TW" dirty="0"/>
              <a:t>Set</a:t>
            </a:r>
            <a:r>
              <a:rPr lang="zh-TW" altLang="en-US" dirty="0"/>
              <a:t> </a:t>
            </a:r>
            <a:r>
              <a:rPr lang="en-US" altLang="zh-TW" dirty="0"/>
              <a:t>)</a:t>
            </a:r>
            <a:r>
              <a:rPr lang="zh-TW" altLang="en-US" dirty="0"/>
              <a:t> </a:t>
            </a:r>
            <a:r>
              <a:rPr lang="en-US" altLang="zh-TW" dirty="0"/>
              <a:t>– update</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若要將集合與其他集合做合併，可使用 </a:t>
            </a:r>
            <a:r>
              <a:rPr lang="en-US" altLang="zh-TW" dirty="0"/>
              <a:t>update ( )</a:t>
            </a:r>
            <a:r>
              <a:rPr lang="zh-TW" altLang="en-US" dirty="0"/>
              <a:t>，兩集合重複的物件將不會重複合併。</a:t>
            </a:r>
          </a:p>
        </p:txBody>
      </p:sp>
      <p:sp>
        <p:nvSpPr>
          <p:cNvPr id="4" name="Google Shape;625;p88">
            <a:extLst>
              <a:ext uri="{FF2B5EF4-FFF2-40B4-BE49-F238E27FC236}">
                <a16:creationId xmlns:a16="http://schemas.microsoft.com/office/drawing/2014/main" id="{4D9A91B0-E185-3925-6173-9E46570121E7}"/>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S</a:t>
            </a:r>
            <a:r>
              <a:rPr lang="en-US" altLang="zh-TW" sz="2400" b="1" dirty="0" err="1">
                <a:solidFill>
                  <a:schemeClr val="dk1"/>
                </a:solidFill>
              </a:rPr>
              <a:t>.update</a:t>
            </a:r>
            <a:r>
              <a:rPr lang="en-US" altLang="zh-TW" sz="2400" b="1" dirty="0">
                <a:solidFill>
                  <a:schemeClr val="dk1"/>
                </a:solidFill>
              </a:rPr>
              <a:t> (</a:t>
            </a:r>
            <a:r>
              <a:rPr lang="zh-TW" altLang="en-US" sz="2400" b="1" dirty="0">
                <a:solidFill>
                  <a:schemeClr val="dk1"/>
                </a:solidFill>
              </a:rPr>
              <a:t> </a:t>
            </a:r>
            <a:r>
              <a:rPr lang="en-US" altLang="zh-TW" sz="2400" b="1" dirty="0">
                <a:solidFill>
                  <a:schemeClr val="accent1"/>
                </a:solidFill>
              </a:rPr>
              <a:t>object</a:t>
            </a:r>
            <a:r>
              <a:rPr lang="en-US" altLang="zh-TW" sz="2400" b="1" dirty="0">
                <a:solidFill>
                  <a:schemeClr val="dk1"/>
                </a:solidFill>
              </a:rPr>
              <a:t> )		# </a:t>
            </a:r>
            <a:r>
              <a:rPr lang="zh-TW" altLang="en-US" sz="2400" b="1" dirty="0">
                <a:solidFill>
                  <a:schemeClr val="dk1"/>
                </a:solidFill>
              </a:rPr>
              <a:t>集合 </a:t>
            </a:r>
            <a:r>
              <a:rPr lang="en-US" altLang="zh-TW" sz="2400" b="1" dirty="0">
                <a:solidFill>
                  <a:schemeClr val="accent1"/>
                </a:solidFill>
              </a:rPr>
              <a:t>S</a:t>
            </a:r>
            <a:r>
              <a:rPr lang="en-US" altLang="zh-TW" sz="2400" b="1" dirty="0">
                <a:solidFill>
                  <a:schemeClr val="dk1"/>
                </a:solidFill>
              </a:rPr>
              <a:t> </a:t>
            </a:r>
            <a:r>
              <a:rPr lang="zh-TW" altLang="en-US" sz="2400" b="1" dirty="0">
                <a:solidFill>
                  <a:schemeClr val="dk1"/>
                </a:solidFill>
              </a:rPr>
              <a:t>合併另一物件 </a:t>
            </a:r>
            <a:r>
              <a:rPr lang="en-US" altLang="zh-TW" sz="2400" b="1" dirty="0">
                <a:solidFill>
                  <a:schemeClr val="accent1"/>
                </a:solidFill>
              </a:rPr>
              <a:t>object</a:t>
            </a:r>
            <a:endParaRPr sz="2400" b="1" dirty="0">
              <a:solidFill>
                <a:schemeClr val="dk1"/>
              </a:solidFill>
            </a:endParaRPr>
          </a:p>
        </p:txBody>
      </p:sp>
      <p:pic>
        <p:nvPicPr>
          <p:cNvPr id="7" name="圖片 6">
            <a:extLst>
              <a:ext uri="{FF2B5EF4-FFF2-40B4-BE49-F238E27FC236}">
                <a16:creationId xmlns:a16="http://schemas.microsoft.com/office/drawing/2014/main" id="{584BC2AE-3BB9-F004-5455-F28AA308C1B8}"/>
              </a:ext>
            </a:extLst>
          </p:cNvPr>
          <p:cNvPicPr>
            <a:picLocks noChangeAspect="1"/>
          </p:cNvPicPr>
          <p:nvPr/>
        </p:nvPicPr>
        <p:blipFill>
          <a:blip r:embed="rId2"/>
          <a:stretch>
            <a:fillRect/>
          </a:stretch>
        </p:blipFill>
        <p:spPr>
          <a:xfrm>
            <a:off x="907600" y="3807912"/>
            <a:ext cx="5870849" cy="2454688"/>
          </a:xfrm>
          <a:prstGeom prst="rect">
            <a:avLst/>
          </a:prstGeom>
        </p:spPr>
      </p:pic>
    </p:spTree>
    <p:extLst>
      <p:ext uri="{BB962C8B-B14F-4D97-AF65-F5344CB8AC3E}">
        <p14:creationId xmlns:p14="http://schemas.microsoft.com/office/powerpoint/2010/main" val="1063704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8A6A-2771-7F6F-693F-49743664605A}"/>
              </a:ext>
            </a:extLst>
          </p:cNvPr>
          <p:cNvSpPr>
            <a:spLocks noGrp="1"/>
          </p:cNvSpPr>
          <p:nvPr>
            <p:ph type="title"/>
          </p:nvPr>
        </p:nvSpPr>
        <p:spPr/>
        <p:txBody>
          <a:bodyPr/>
          <a:lstStyle/>
          <a:p>
            <a:br>
              <a:rPr lang="en-US" altLang="zh-TW" sz="5330" dirty="0">
                <a:solidFill>
                  <a:srgbClr val="00B050"/>
                </a:solidFill>
              </a:rPr>
            </a:br>
            <a:r>
              <a:rPr lang="en-US" altLang="zh-TW" sz="5330" dirty="0">
                <a:solidFill>
                  <a:srgbClr val="00B050"/>
                </a:solidFill>
              </a:rPr>
              <a:t>Containers</a:t>
            </a:r>
            <a:br>
              <a:rPr lang="en-US" altLang="zh-TW" sz="5330" dirty="0">
                <a:solidFill>
                  <a:srgbClr val="00B050"/>
                </a:solidFill>
              </a:rPr>
            </a:br>
            <a:endParaRPr lang="zh-TW" altLang="en-US" sz="5330" dirty="0">
              <a:solidFill>
                <a:srgbClr val="00B050"/>
              </a:solidFill>
            </a:endParaRPr>
          </a:p>
        </p:txBody>
      </p:sp>
      <p:sp>
        <p:nvSpPr>
          <p:cNvPr id="3" name="文字版面配置區 2">
            <a:extLst>
              <a:ext uri="{FF2B5EF4-FFF2-40B4-BE49-F238E27FC236}">
                <a16:creationId xmlns:a16="http://schemas.microsoft.com/office/drawing/2014/main" id="{C9817E4B-5965-A41E-EE64-4BB5644272E4}"/>
              </a:ext>
            </a:extLst>
          </p:cNvPr>
          <p:cNvSpPr>
            <a:spLocks noGrp="1"/>
          </p:cNvSpPr>
          <p:nvPr>
            <p:ph type="subTitle" idx="1"/>
          </p:nvPr>
        </p:nvSpPr>
        <p:spPr/>
        <p:txBody>
          <a:bodyPr/>
          <a:lstStyle/>
          <a:p>
            <a:pPr marL="0" indent="0">
              <a:lnSpc>
                <a:spcPct val="100000"/>
              </a:lnSpc>
              <a:spcBef>
                <a:spcPts val="0"/>
              </a:spcBef>
              <a:buClr>
                <a:schemeClr val="dk2"/>
              </a:buClr>
              <a:buSzPts val="1800"/>
            </a:pPr>
            <a:r>
              <a:rPr lang="zh-TW" altLang="en-US" sz="3470" dirty="0">
                <a:solidFill>
                  <a:srgbClr val="A6AAA9"/>
                </a:solidFill>
              </a:rPr>
              <a:t>字典 </a:t>
            </a:r>
            <a:r>
              <a:rPr lang="en-US" altLang="zh-TW" sz="3470" dirty="0">
                <a:solidFill>
                  <a:srgbClr val="A6AAA9"/>
                </a:solidFill>
              </a:rPr>
              <a:t>(</a:t>
            </a:r>
            <a:r>
              <a:rPr lang="zh-TW" altLang="en-US" sz="3470" dirty="0">
                <a:solidFill>
                  <a:srgbClr val="A6AAA9"/>
                </a:solidFill>
              </a:rPr>
              <a:t> </a:t>
            </a:r>
            <a:r>
              <a:rPr lang="en-US" altLang="zh-TW" sz="3470" dirty="0">
                <a:solidFill>
                  <a:srgbClr val="A6AAA9"/>
                </a:solidFill>
              </a:rPr>
              <a:t>Dictionary</a:t>
            </a:r>
            <a:r>
              <a:rPr lang="zh-TW" altLang="en-US" sz="3470" dirty="0">
                <a:solidFill>
                  <a:srgbClr val="A6AAA9"/>
                </a:solidFill>
              </a:rPr>
              <a:t> </a:t>
            </a:r>
            <a:r>
              <a:rPr lang="en-US" altLang="zh-TW" sz="3470" dirty="0">
                <a:solidFill>
                  <a:srgbClr val="A6AAA9"/>
                </a:solidFill>
              </a:rPr>
              <a:t>)</a:t>
            </a:r>
          </a:p>
        </p:txBody>
      </p:sp>
    </p:spTree>
    <p:extLst>
      <p:ext uri="{BB962C8B-B14F-4D97-AF65-F5344CB8AC3E}">
        <p14:creationId xmlns:p14="http://schemas.microsoft.com/office/powerpoint/2010/main" val="226715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BDCFCC-6F79-0163-88BE-487CB0CE8D22}"/>
              </a:ext>
            </a:extLst>
          </p:cNvPr>
          <p:cNvSpPr>
            <a:spLocks noGrp="1"/>
          </p:cNvSpPr>
          <p:nvPr>
            <p:ph type="title"/>
          </p:nvPr>
        </p:nvSpPr>
        <p:spPr/>
        <p:txBody>
          <a:bodyPr/>
          <a:lstStyle/>
          <a:p>
            <a:r>
              <a:rPr lang="zh-TW" altLang="en-US" dirty="0"/>
              <a:t>輸出 </a:t>
            </a:r>
            <a:r>
              <a:rPr lang="en-US" altLang="zh-TW" dirty="0"/>
              <a:t>–  format code</a:t>
            </a:r>
            <a:endParaRPr lang="en-US" dirty="0"/>
          </a:p>
        </p:txBody>
      </p:sp>
      <p:sp>
        <p:nvSpPr>
          <p:cNvPr id="10" name="Text Placeholder 2">
            <a:extLst>
              <a:ext uri="{FF2B5EF4-FFF2-40B4-BE49-F238E27FC236}">
                <a16:creationId xmlns:a16="http://schemas.microsoft.com/office/drawing/2014/main" id="{A7FD993E-BDE1-70C3-F3D5-435E94B3B64A}"/>
              </a:ext>
            </a:extLst>
          </p:cNvPr>
          <p:cNvSpPr>
            <a:spLocks noGrp="1"/>
          </p:cNvSpPr>
          <p:nvPr>
            <p:ph type="body" idx="1"/>
          </p:nvPr>
        </p:nvSpPr>
        <p:spPr/>
        <p:txBody>
          <a:bodyPr/>
          <a:lstStyle/>
          <a:p>
            <a:r>
              <a:rPr lang="en-US" altLang="zh-TW" dirty="0"/>
              <a:t>format code</a:t>
            </a:r>
            <a:r>
              <a:rPr lang="zh-TW" altLang="en-US" dirty="0"/>
              <a:t>：</a:t>
            </a:r>
            <a:r>
              <a:rPr lang="en-US" altLang="zh-TW" sz="2400" dirty="0"/>
              <a:t>(</a:t>
            </a:r>
            <a:r>
              <a:rPr lang="zh-TW" altLang="en-US" sz="2400" dirty="0"/>
              <a:t> </a:t>
            </a:r>
            <a:r>
              <a:rPr lang="en-US" altLang="zh-TW" sz="2400" dirty="0"/>
              <a:t>format code </a:t>
            </a:r>
            <a:r>
              <a:rPr lang="zh-TW" altLang="en-US" sz="2400" dirty="0"/>
              <a:t>的詳細部分會在後面章節說明。</a:t>
            </a:r>
            <a:r>
              <a:rPr lang="en-US" altLang="zh-TW" sz="2400" dirty="0"/>
              <a:t>)</a:t>
            </a:r>
          </a:p>
          <a:p>
            <a:pPr lvl="1">
              <a:buFont typeface="Wingdings" panose="05000000000000000000" pitchFamily="2" charset="2"/>
              <a:buChar char="Ø"/>
            </a:pPr>
            <a:r>
              <a:rPr lang="en-US" altLang="zh-TW" dirty="0"/>
              <a:t> </a:t>
            </a:r>
            <a:r>
              <a:rPr lang="zh-TW" altLang="en-US" dirty="0"/>
              <a:t>整數 </a:t>
            </a:r>
            <a:r>
              <a:rPr lang="en-US" altLang="zh-TW" dirty="0"/>
              <a:t>%d</a:t>
            </a:r>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浮點數 </a:t>
            </a:r>
            <a:r>
              <a:rPr lang="en-US" altLang="zh-TW" dirty="0"/>
              <a:t>%f</a:t>
            </a:r>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字串 </a:t>
            </a:r>
            <a:r>
              <a:rPr lang="en-US" altLang="zh-TW" dirty="0"/>
              <a:t>%s</a:t>
            </a:r>
            <a:r>
              <a:rPr lang="zh-TW" altLang="en-US" dirty="0"/>
              <a:t>。</a:t>
            </a:r>
            <a:endParaRPr lang="en-US" altLang="zh-TW" dirty="0"/>
          </a:p>
          <a:p>
            <a:pPr lvl="1">
              <a:buFont typeface="Wingdings" panose="05000000000000000000" pitchFamily="2" charset="2"/>
              <a:buChar char="Ø"/>
            </a:pPr>
            <a:endParaRPr lang="en-US" altLang="zh-TW" dirty="0"/>
          </a:p>
          <a:p>
            <a:r>
              <a:rPr lang="zh-TW" altLang="en-US" sz="2800" dirty="0"/>
              <a:t>下面會</a:t>
            </a:r>
            <a:r>
              <a:rPr lang="zh-TW" altLang="en-US" dirty="0"/>
              <a:t>依序介紹</a:t>
            </a:r>
            <a:r>
              <a:rPr lang="zh-TW" altLang="en-US" sz="2800" dirty="0"/>
              <a:t>使用的三</a:t>
            </a:r>
            <a:r>
              <a:rPr lang="zh-TW" altLang="en-US" dirty="0"/>
              <a:t>種方法。</a:t>
            </a:r>
            <a:endParaRPr lang="en-US" altLang="zh-TW" dirty="0"/>
          </a:p>
          <a:p>
            <a:pPr marL="533400" lvl="1" indent="0">
              <a:buNone/>
            </a:pPr>
            <a:endParaRPr lang="en-US" altLang="zh-TW" dirty="0"/>
          </a:p>
          <a:p>
            <a:pPr marL="533400" lvl="1" indent="0">
              <a:buNone/>
            </a:pPr>
            <a:endParaRPr lang="en-US" dirty="0"/>
          </a:p>
        </p:txBody>
      </p:sp>
    </p:spTree>
    <p:extLst>
      <p:ext uri="{BB962C8B-B14F-4D97-AF65-F5344CB8AC3E}">
        <p14:creationId xmlns:p14="http://schemas.microsoft.com/office/powerpoint/2010/main" val="240178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宣告一個空字典，使用大括號，或是直接使用 </a:t>
            </a:r>
            <a:r>
              <a:rPr lang="en-US" altLang="zh-TW" dirty="0" err="1"/>
              <a:t>dict</a:t>
            </a:r>
            <a:r>
              <a:rPr lang="en-US" altLang="zh-TW" dirty="0"/>
              <a:t> ( )</a:t>
            </a:r>
            <a:r>
              <a:rPr lang="zh-TW" altLang="en-US" dirty="0"/>
              <a:t>。</a:t>
            </a:r>
            <a:endParaRPr lang="en-US" altLang="zh-TW" dirty="0"/>
          </a:p>
        </p:txBody>
      </p:sp>
      <p:sp>
        <p:nvSpPr>
          <p:cNvPr id="8" name="Google Shape;625;p88">
            <a:extLst>
              <a:ext uri="{FF2B5EF4-FFF2-40B4-BE49-F238E27FC236}">
                <a16:creationId xmlns:a16="http://schemas.microsoft.com/office/drawing/2014/main" id="{A293B210-B000-8DDE-E908-41F445E6DBD4}"/>
              </a:ext>
            </a:extLst>
          </p:cNvPr>
          <p:cNvSpPr/>
          <p:nvPr/>
        </p:nvSpPr>
        <p:spPr>
          <a:xfrm>
            <a:off x="907600" y="1363572"/>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a:t>
            </a:r>
            <a:r>
              <a:rPr lang="zh-TW" altLang="en-US" sz="2400" b="1" dirty="0">
                <a:solidFill>
                  <a:schemeClr val="dk1"/>
                </a:solidFill>
              </a:rPr>
              <a:t> </a:t>
            </a:r>
            <a:r>
              <a:rPr lang="en-US" altLang="zh-TW" sz="2400" b="1" dirty="0">
                <a:solidFill>
                  <a:schemeClr val="dk1"/>
                </a:solidFill>
              </a:rPr>
              <a:t>}		# </a:t>
            </a:r>
            <a:r>
              <a:rPr lang="zh-TW" altLang="en-US" sz="2400" b="1" dirty="0">
                <a:solidFill>
                  <a:schemeClr val="dk1"/>
                </a:solidFill>
              </a:rPr>
              <a:t>宣告一空字典，或是用 </a:t>
            </a:r>
            <a:r>
              <a:rPr lang="en-US" altLang="zh-TW" sz="2400" b="1" dirty="0" err="1">
                <a:solidFill>
                  <a:schemeClr val="dk1"/>
                </a:solidFill>
              </a:rPr>
              <a:t>dict</a:t>
            </a:r>
            <a:r>
              <a:rPr lang="en-US" altLang="zh-TW" sz="2400" b="1" dirty="0">
                <a:solidFill>
                  <a:schemeClr val="dk1"/>
                </a:solidFill>
              </a:rPr>
              <a:t> ( )</a:t>
            </a:r>
            <a:endParaRPr sz="2400" b="1" dirty="0">
              <a:solidFill>
                <a:schemeClr val="dk1"/>
              </a:solidFill>
            </a:endParaRPr>
          </a:p>
        </p:txBody>
      </p:sp>
      <p:pic>
        <p:nvPicPr>
          <p:cNvPr id="5" name="圖片 4">
            <a:extLst>
              <a:ext uri="{FF2B5EF4-FFF2-40B4-BE49-F238E27FC236}">
                <a16:creationId xmlns:a16="http://schemas.microsoft.com/office/drawing/2014/main" id="{1F3EAA96-DE0E-2CC7-699D-9A23CB46ED93}"/>
              </a:ext>
            </a:extLst>
          </p:cNvPr>
          <p:cNvPicPr>
            <a:picLocks noChangeAspect="1"/>
          </p:cNvPicPr>
          <p:nvPr/>
        </p:nvPicPr>
        <p:blipFill>
          <a:blip r:embed="rId2"/>
          <a:stretch>
            <a:fillRect/>
          </a:stretch>
        </p:blipFill>
        <p:spPr>
          <a:xfrm>
            <a:off x="801667" y="3430422"/>
            <a:ext cx="6325643" cy="2832178"/>
          </a:xfrm>
          <a:prstGeom prst="rect">
            <a:avLst/>
          </a:prstGeom>
        </p:spPr>
      </p:pic>
      <p:sp>
        <p:nvSpPr>
          <p:cNvPr id="6" name="文字方塊 5">
            <a:extLst>
              <a:ext uri="{FF2B5EF4-FFF2-40B4-BE49-F238E27FC236}">
                <a16:creationId xmlns:a16="http://schemas.microsoft.com/office/drawing/2014/main" id="{06F69EF9-077E-1DA0-DBBE-85BA316697E6}"/>
              </a:ext>
            </a:extLst>
          </p:cNvPr>
          <p:cNvSpPr txBox="1"/>
          <p:nvPr/>
        </p:nvSpPr>
        <p:spPr>
          <a:xfrm>
            <a:off x="3447696" y="3430397"/>
            <a:ext cx="8429979"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這邊容易搞混的是集合與字典，因為他們一樣都是用大括號，要記得如果只宣告一個大括號的話，出來的型別會是字典！</a:t>
            </a:r>
          </a:p>
        </p:txBody>
      </p:sp>
    </p:spTree>
    <p:extLst>
      <p:ext uri="{BB962C8B-B14F-4D97-AF65-F5344CB8AC3E}">
        <p14:creationId xmlns:p14="http://schemas.microsoft.com/office/powerpoint/2010/main" val="1081326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宣告有資料的字典時，由於和集合一樣都是使用大括號，所以在資料部分的格式必須由所區隔。</a:t>
            </a:r>
            <a:endParaRPr lang="en-US" altLang="zh-TW" dirty="0"/>
          </a:p>
        </p:txBody>
      </p:sp>
      <p:sp>
        <p:nvSpPr>
          <p:cNvPr id="31" name="Google Shape;625;p88">
            <a:extLst>
              <a:ext uri="{FF2B5EF4-FFF2-40B4-BE49-F238E27FC236}">
                <a16:creationId xmlns:a16="http://schemas.microsoft.com/office/drawing/2014/main" id="{A7BB6065-638F-75F5-A230-426F72CF5686}"/>
              </a:ext>
            </a:extLst>
          </p:cNvPr>
          <p:cNvSpPr/>
          <p:nvPr/>
        </p:nvSpPr>
        <p:spPr>
          <a:xfrm>
            <a:off x="907600" y="1367064"/>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dk1"/>
                </a:solidFill>
              </a:rPr>
              <a:t>{</a:t>
            </a:r>
            <a:r>
              <a:rPr lang="zh-TW" altLang="en-US" sz="2400" b="1" dirty="0">
                <a:solidFill>
                  <a:schemeClr val="dk1"/>
                </a:solidFill>
              </a:rPr>
              <a:t> </a:t>
            </a:r>
            <a:r>
              <a:rPr lang="en-US" altLang="zh-TW" sz="2400" b="1" dirty="0">
                <a:solidFill>
                  <a:schemeClr val="accent1"/>
                </a:solidFill>
              </a:rPr>
              <a:t>key</a:t>
            </a:r>
            <a:r>
              <a:rPr lang="en-US" altLang="zh-TW" sz="2400" b="1" dirty="0">
                <a:solidFill>
                  <a:schemeClr val="dk1"/>
                </a:solidFill>
              </a:rPr>
              <a:t> : </a:t>
            </a:r>
            <a:r>
              <a:rPr lang="en-US" altLang="zh-TW" sz="2400" b="1" dirty="0">
                <a:solidFill>
                  <a:schemeClr val="accent1"/>
                </a:solidFill>
              </a:rPr>
              <a:t>value </a:t>
            </a:r>
            <a:r>
              <a:rPr lang="en-US" altLang="zh-TW" sz="2400" b="1" dirty="0">
                <a:solidFill>
                  <a:schemeClr val="dk1"/>
                </a:solidFill>
              </a:rPr>
              <a:t>}		# </a:t>
            </a:r>
            <a:r>
              <a:rPr lang="zh-TW" altLang="en-US" sz="2400" b="1" dirty="0">
                <a:solidFill>
                  <a:schemeClr val="dk1"/>
                </a:solidFill>
              </a:rPr>
              <a:t>宣告字典，當中具有 </a:t>
            </a:r>
            <a:r>
              <a:rPr lang="en-US" altLang="zh-TW" sz="2400" b="1" dirty="0">
                <a:solidFill>
                  <a:schemeClr val="accent1"/>
                </a:solidFill>
              </a:rPr>
              <a:t>(</a:t>
            </a:r>
            <a:r>
              <a:rPr lang="zh-TW" altLang="en-US" sz="2400" b="1" dirty="0">
                <a:solidFill>
                  <a:schemeClr val="accent1"/>
                </a:solidFill>
              </a:rPr>
              <a:t> </a:t>
            </a:r>
            <a:r>
              <a:rPr lang="en-US" altLang="zh-TW" sz="2400" b="1" dirty="0">
                <a:solidFill>
                  <a:schemeClr val="accent1"/>
                </a:solidFill>
              </a:rPr>
              <a:t>key, value)</a:t>
            </a:r>
            <a:endParaRPr sz="2400" b="1" dirty="0">
              <a:solidFill>
                <a:schemeClr val="accent1"/>
              </a:solidFill>
            </a:endParaRPr>
          </a:p>
        </p:txBody>
      </p:sp>
      <p:pic>
        <p:nvPicPr>
          <p:cNvPr id="5" name="圖片 4">
            <a:extLst>
              <a:ext uri="{FF2B5EF4-FFF2-40B4-BE49-F238E27FC236}">
                <a16:creationId xmlns:a16="http://schemas.microsoft.com/office/drawing/2014/main" id="{985293F1-861E-553B-A453-511FD93CBC55}"/>
              </a:ext>
            </a:extLst>
          </p:cNvPr>
          <p:cNvPicPr>
            <a:picLocks noChangeAspect="1"/>
          </p:cNvPicPr>
          <p:nvPr/>
        </p:nvPicPr>
        <p:blipFill>
          <a:blip r:embed="rId2"/>
          <a:stretch>
            <a:fillRect/>
          </a:stretch>
        </p:blipFill>
        <p:spPr>
          <a:xfrm>
            <a:off x="907600" y="3805528"/>
            <a:ext cx="5532787" cy="2457071"/>
          </a:xfrm>
          <a:prstGeom prst="rect">
            <a:avLst/>
          </a:prstGeom>
        </p:spPr>
      </p:pic>
      <p:pic>
        <p:nvPicPr>
          <p:cNvPr id="13" name="圖片 12">
            <a:extLst>
              <a:ext uri="{FF2B5EF4-FFF2-40B4-BE49-F238E27FC236}">
                <a16:creationId xmlns:a16="http://schemas.microsoft.com/office/drawing/2014/main" id="{90405BAB-2D8B-0713-B479-00AEAB6DE21C}"/>
              </a:ext>
            </a:extLst>
          </p:cNvPr>
          <p:cNvPicPr>
            <a:picLocks noChangeAspect="1"/>
          </p:cNvPicPr>
          <p:nvPr/>
        </p:nvPicPr>
        <p:blipFill>
          <a:blip r:embed="rId3"/>
          <a:stretch>
            <a:fillRect/>
          </a:stretch>
        </p:blipFill>
        <p:spPr>
          <a:xfrm>
            <a:off x="8144045" y="3859127"/>
            <a:ext cx="3748032" cy="1938452"/>
          </a:xfrm>
          <a:prstGeom prst="rect">
            <a:avLst/>
          </a:prstGeom>
        </p:spPr>
      </p:pic>
      <p:sp>
        <p:nvSpPr>
          <p:cNvPr id="10" name="矩形 9">
            <a:extLst>
              <a:ext uri="{FF2B5EF4-FFF2-40B4-BE49-F238E27FC236}">
                <a16:creationId xmlns:a16="http://schemas.microsoft.com/office/drawing/2014/main" id="{5297918A-E755-BACD-00E9-E683ED59F7A5}"/>
              </a:ext>
            </a:extLst>
          </p:cNvPr>
          <p:cNvSpPr/>
          <p:nvPr/>
        </p:nvSpPr>
        <p:spPr>
          <a:xfrm>
            <a:off x="907600" y="3829482"/>
            <a:ext cx="5532787" cy="374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接點: 肘形 20">
            <a:extLst>
              <a:ext uri="{FF2B5EF4-FFF2-40B4-BE49-F238E27FC236}">
                <a16:creationId xmlns:a16="http://schemas.microsoft.com/office/drawing/2014/main" id="{E00B8E6D-5CC8-7013-3047-C5577FDA30F6}"/>
              </a:ext>
            </a:extLst>
          </p:cNvPr>
          <p:cNvCxnSpPr>
            <a:cxnSpLocks/>
            <a:stCxn id="10" idx="2"/>
            <a:endCxn id="13" idx="1"/>
          </p:cNvCxnSpPr>
          <p:nvPr/>
        </p:nvCxnSpPr>
        <p:spPr>
          <a:xfrm rot="16200000" flipH="1">
            <a:off x="5596735" y="2281042"/>
            <a:ext cx="624569" cy="447005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E4E46FC-A90A-3518-50B4-1F212A002AF1}"/>
              </a:ext>
            </a:extLst>
          </p:cNvPr>
          <p:cNvSpPr txBox="1"/>
          <p:nvPr/>
        </p:nvSpPr>
        <p:spPr>
          <a:xfrm>
            <a:off x="2617050" y="5884035"/>
            <a:ext cx="7169499"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每一筆都需要有兩個任意型別的物件 </a:t>
            </a:r>
            <a:r>
              <a:rPr lang="en-US" altLang="zh-TW" sz="2400" dirty="0">
                <a:solidFill>
                  <a:srgbClr val="FF0000"/>
                </a:solidFill>
                <a:latin typeface="Microsoft JhengHei"/>
                <a:ea typeface="Microsoft JhengHei"/>
              </a:rPr>
              <a:t>( key, value )</a:t>
            </a:r>
            <a:r>
              <a:rPr lang="zh-TW" altLang="en-US" sz="2400" dirty="0">
                <a:solidFill>
                  <a:srgbClr val="FF0000"/>
                </a:solidFill>
                <a:latin typeface="Microsoft JhengHei"/>
                <a:ea typeface="Microsoft JhengHei"/>
              </a:rPr>
              <a:t>，例如 </a:t>
            </a:r>
            <a:r>
              <a:rPr lang="en-US" altLang="zh-TW" sz="2400" dirty="0">
                <a:solidFill>
                  <a:srgbClr val="FF0000"/>
                </a:solidFill>
                <a:latin typeface="Microsoft JhengHei"/>
                <a:ea typeface="Microsoft JhengHei"/>
              </a:rPr>
              <a:t>' a ' </a:t>
            </a:r>
            <a:r>
              <a:rPr lang="zh-TW" altLang="en-US" sz="2400" dirty="0">
                <a:solidFill>
                  <a:srgbClr val="FF0000"/>
                </a:solidFill>
                <a:latin typeface="Microsoft JhengHei"/>
                <a:ea typeface="Microsoft JhengHei"/>
              </a:rPr>
              <a:t>和 </a:t>
            </a:r>
            <a:r>
              <a:rPr lang="en-US" altLang="zh-TW" sz="2400" dirty="0">
                <a:solidFill>
                  <a:srgbClr val="FF0000"/>
                </a:solidFill>
                <a:latin typeface="Microsoft JhengHei"/>
                <a:ea typeface="Microsoft JhengHei"/>
              </a:rPr>
              <a:t>1</a:t>
            </a:r>
            <a:r>
              <a:rPr lang="zh-TW" altLang="en-US" sz="2400" dirty="0">
                <a:solidFill>
                  <a:srgbClr val="FF0000"/>
                </a:solidFill>
                <a:latin typeface="Microsoft JhengHei"/>
                <a:ea typeface="Microsoft JhengHei"/>
              </a:rPr>
              <a:t>，並且以冒號隔開。</a:t>
            </a:r>
            <a:endParaRPr lang="en-US" altLang="zh-TW" sz="2400" dirty="0">
              <a:solidFill>
                <a:srgbClr val="FF0000"/>
              </a:solidFill>
              <a:latin typeface="Microsoft JhengHei"/>
              <a:ea typeface="Microsoft JhengHei"/>
            </a:endParaRPr>
          </a:p>
        </p:txBody>
      </p:sp>
      <p:sp>
        <p:nvSpPr>
          <p:cNvPr id="28" name="矩形 27">
            <a:extLst>
              <a:ext uri="{FF2B5EF4-FFF2-40B4-BE49-F238E27FC236}">
                <a16:creationId xmlns:a16="http://schemas.microsoft.com/office/drawing/2014/main" id="{9752779C-FDC1-3122-38C0-B263331D730C}"/>
              </a:ext>
            </a:extLst>
          </p:cNvPr>
          <p:cNvSpPr/>
          <p:nvPr/>
        </p:nvSpPr>
        <p:spPr>
          <a:xfrm flipV="1">
            <a:off x="8139167" y="3859127"/>
            <a:ext cx="3748032" cy="1938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70792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r>
              <a:rPr lang="zh-TW" altLang="en-US" dirty="0"/>
              <a:t>將 </a:t>
            </a:r>
            <a:r>
              <a:rPr lang="en-US" altLang="zh-TW" dirty="0"/>
              <a:t>list </a:t>
            </a:r>
            <a:r>
              <a:rPr lang="zh-TW" altLang="en-US" dirty="0"/>
              <a:t>轉換成字典，注意 </a:t>
            </a:r>
            <a:r>
              <a:rPr lang="en-US" altLang="zh-TW" dirty="0"/>
              <a:t>list </a:t>
            </a:r>
            <a:r>
              <a:rPr lang="zh-TW" altLang="en-US" dirty="0"/>
              <a:t>中每筆資料都要是一個 </a:t>
            </a:r>
            <a:r>
              <a:rPr lang="en-US" altLang="zh-TW" dirty="0"/>
              <a:t>“</a:t>
            </a:r>
            <a:r>
              <a:rPr lang="zh-TW" altLang="en-US" dirty="0"/>
              <a:t> 內含兩個資料的 </a:t>
            </a:r>
            <a:r>
              <a:rPr lang="en-US" altLang="zh-TW" dirty="0"/>
              <a:t>list</a:t>
            </a:r>
            <a:r>
              <a:rPr lang="zh-TW" altLang="en-US" dirty="0"/>
              <a:t> </a:t>
            </a:r>
            <a:r>
              <a:rPr lang="en-US" altLang="zh-TW" dirty="0"/>
              <a:t>”</a:t>
            </a:r>
            <a:r>
              <a:rPr lang="zh-TW" altLang="en-US" dirty="0"/>
              <a:t>。</a:t>
            </a:r>
          </a:p>
          <a:p>
            <a:r>
              <a:rPr lang="zh-TW" altLang="en-US" dirty="0"/>
              <a:t>轉換後每兩筆中的第一筆將會是 </a:t>
            </a:r>
            <a:r>
              <a:rPr lang="en-US" altLang="zh-TW" dirty="0"/>
              <a:t>key</a:t>
            </a:r>
            <a:r>
              <a:rPr lang="zh-TW" altLang="en-US" dirty="0"/>
              <a:t>，另一筆是 </a:t>
            </a:r>
            <a:r>
              <a:rPr lang="en-US" altLang="zh-TW" dirty="0"/>
              <a:t>value</a:t>
            </a:r>
            <a:r>
              <a:rPr lang="zh-TW" altLang="en-US" dirty="0"/>
              <a:t>。</a:t>
            </a:r>
          </a:p>
        </p:txBody>
      </p:sp>
      <p:pic>
        <p:nvPicPr>
          <p:cNvPr id="10" name="圖片 9">
            <a:extLst>
              <a:ext uri="{FF2B5EF4-FFF2-40B4-BE49-F238E27FC236}">
                <a16:creationId xmlns:a16="http://schemas.microsoft.com/office/drawing/2014/main" id="{307DD39E-7650-E120-23AD-8E0A5676FCDF}"/>
              </a:ext>
            </a:extLst>
          </p:cNvPr>
          <p:cNvPicPr>
            <a:picLocks noChangeAspect="1"/>
          </p:cNvPicPr>
          <p:nvPr/>
        </p:nvPicPr>
        <p:blipFill>
          <a:blip r:embed="rId2"/>
          <a:stretch>
            <a:fillRect/>
          </a:stretch>
        </p:blipFill>
        <p:spPr>
          <a:xfrm>
            <a:off x="907600" y="3157481"/>
            <a:ext cx="10588400" cy="3105118"/>
          </a:xfrm>
          <a:prstGeom prst="rect">
            <a:avLst/>
          </a:prstGeom>
        </p:spPr>
      </p:pic>
    </p:spTree>
    <p:extLst>
      <p:ext uri="{BB962C8B-B14F-4D97-AF65-F5344CB8AC3E}">
        <p14:creationId xmlns:p14="http://schemas.microsoft.com/office/powerpoint/2010/main" val="3992514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r>
              <a:rPr lang="zh-TW" altLang="en-US" dirty="0"/>
              <a:t>將 </a:t>
            </a:r>
            <a:r>
              <a:rPr lang="en-US" altLang="zh-TW" dirty="0"/>
              <a:t>tuple </a:t>
            </a:r>
            <a:r>
              <a:rPr lang="zh-TW" altLang="en-US" dirty="0"/>
              <a:t>轉換成字典，注意 </a:t>
            </a:r>
            <a:r>
              <a:rPr lang="en-US" altLang="zh-TW" dirty="0"/>
              <a:t>tuple </a:t>
            </a:r>
            <a:r>
              <a:rPr lang="zh-TW" altLang="en-US" dirty="0"/>
              <a:t>中每筆資料都要是一個 </a:t>
            </a:r>
            <a:r>
              <a:rPr lang="en-US" altLang="zh-TW" dirty="0"/>
              <a:t>"</a:t>
            </a:r>
            <a:r>
              <a:rPr lang="zh-TW" altLang="en-US" dirty="0"/>
              <a:t> 內含兩個資料的 </a:t>
            </a:r>
            <a:r>
              <a:rPr lang="en-US" altLang="zh-TW" dirty="0"/>
              <a:t>tuple</a:t>
            </a:r>
            <a:r>
              <a:rPr lang="zh-TW" altLang="en-US" dirty="0"/>
              <a:t> </a:t>
            </a:r>
            <a:r>
              <a:rPr lang="en-US" altLang="zh-TW" dirty="0"/>
              <a:t>"</a:t>
            </a:r>
            <a:r>
              <a:rPr lang="zh-TW" altLang="en-US" dirty="0"/>
              <a:t>。</a:t>
            </a:r>
          </a:p>
          <a:p>
            <a:r>
              <a:rPr lang="zh-TW" altLang="en-US" dirty="0"/>
              <a:t>轉換後每兩筆中的第一筆將會是 </a:t>
            </a:r>
            <a:r>
              <a:rPr lang="en-US" altLang="zh-TW" dirty="0"/>
              <a:t>key</a:t>
            </a:r>
            <a:r>
              <a:rPr lang="zh-TW" altLang="en-US" dirty="0"/>
              <a:t>，另一筆是 </a:t>
            </a:r>
            <a:r>
              <a:rPr lang="en-US" altLang="zh-TW" dirty="0"/>
              <a:t>value</a:t>
            </a:r>
            <a:r>
              <a:rPr lang="zh-TW" altLang="en-US" dirty="0"/>
              <a:t>。</a:t>
            </a:r>
          </a:p>
        </p:txBody>
      </p:sp>
      <p:pic>
        <p:nvPicPr>
          <p:cNvPr id="5" name="圖片 4">
            <a:extLst>
              <a:ext uri="{FF2B5EF4-FFF2-40B4-BE49-F238E27FC236}">
                <a16:creationId xmlns:a16="http://schemas.microsoft.com/office/drawing/2014/main" id="{ED8B00D0-EB58-7406-D4B3-9269B6D7A1FD}"/>
              </a:ext>
            </a:extLst>
          </p:cNvPr>
          <p:cNvPicPr>
            <a:picLocks noChangeAspect="1"/>
          </p:cNvPicPr>
          <p:nvPr/>
        </p:nvPicPr>
        <p:blipFill>
          <a:blip r:embed="rId2"/>
          <a:stretch>
            <a:fillRect/>
          </a:stretch>
        </p:blipFill>
        <p:spPr>
          <a:xfrm>
            <a:off x="907600" y="3157481"/>
            <a:ext cx="10588400" cy="3105119"/>
          </a:xfrm>
          <a:prstGeom prst="rect">
            <a:avLst/>
          </a:prstGeom>
        </p:spPr>
      </p:pic>
    </p:spTree>
    <p:extLst>
      <p:ext uri="{BB962C8B-B14F-4D97-AF65-F5344CB8AC3E}">
        <p14:creationId xmlns:p14="http://schemas.microsoft.com/office/powerpoint/2010/main" val="3683298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r>
              <a:rPr lang="zh-TW" altLang="en-US" dirty="0"/>
              <a:t>使用 </a:t>
            </a:r>
            <a:r>
              <a:rPr lang="en-US" altLang="zh-TW" dirty="0"/>
              <a:t>zip </a:t>
            </a:r>
            <a:r>
              <a:rPr lang="zh-TW" altLang="en-US" dirty="0"/>
              <a:t>函式將兩個相同長度的 </a:t>
            </a:r>
            <a:r>
              <a:rPr lang="en-US" altLang="zh-TW" dirty="0"/>
              <a:t>list </a:t>
            </a:r>
            <a:r>
              <a:rPr lang="zh-TW" altLang="en-US" dirty="0"/>
              <a:t>合併並傳換成字典。</a:t>
            </a:r>
          </a:p>
          <a:p>
            <a:r>
              <a:rPr lang="zh-TW" altLang="en-US" dirty="0"/>
              <a:t>轉換後 第一個 </a:t>
            </a:r>
            <a:r>
              <a:rPr lang="en-US" altLang="zh-TW" dirty="0"/>
              <a:t>list </a:t>
            </a:r>
            <a:r>
              <a:rPr lang="zh-TW" altLang="en-US" dirty="0"/>
              <a:t>將會是 </a:t>
            </a:r>
            <a:r>
              <a:rPr lang="en-US" altLang="zh-TW" dirty="0"/>
              <a:t>key</a:t>
            </a:r>
            <a:r>
              <a:rPr lang="zh-TW" altLang="en-US" dirty="0"/>
              <a:t>，另一個是 </a:t>
            </a:r>
            <a:r>
              <a:rPr lang="en-US" altLang="zh-TW" dirty="0"/>
              <a:t>value</a:t>
            </a:r>
            <a:r>
              <a:rPr lang="zh-TW" altLang="en-US" dirty="0"/>
              <a:t>。</a:t>
            </a:r>
          </a:p>
        </p:txBody>
      </p:sp>
      <p:pic>
        <p:nvPicPr>
          <p:cNvPr id="8" name="圖片 7">
            <a:extLst>
              <a:ext uri="{FF2B5EF4-FFF2-40B4-BE49-F238E27FC236}">
                <a16:creationId xmlns:a16="http://schemas.microsoft.com/office/drawing/2014/main" id="{DD57CE93-5CA9-57F1-B7C7-B6A8F14BF43F}"/>
              </a:ext>
            </a:extLst>
          </p:cNvPr>
          <p:cNvPicPr>
            <a:picLocks noChangeAspect="1"/>
          </p:cNvPicPr>
          <p:nvPr/>
        </p:nvPicPr>
        <p:blipFill>
          <a:blip r:embed="rId2"/>
          <a:stretch>
            <a:fillRect/>
          </a:stretch>
        </p:blipFill>
        <p:spPr>
          <a:xfrm>
            <a:off x="907600" y="3429000"/>
            <a:ext cx="10593992" cy="2833600"/>
          </a:xfrm>
          <a:prstGeom prst="rect">
            <a:avLst/>
          </a:prstGeom>
        </p:spPr>
      </p:pic>
    </p:spTree>
    <p:extLst>
      <p:ext uri="{BB962C8B-B14F-4D97-AF65-F5344CB8AC3E}">
        <p14:creationId xmlns:p14="http://schemas.microsoft.com/office/powerpoint/2010/main" val="10731092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r>
              <a:rPr lang="zh-TW" altLang="en-US" dirty="0"/>
              <a:t>使用 </a:t>
            </a:r>
            <a:r>
              <a:rPr lang="en-US" altLang="zh-TW" dirty="0"/>
              <a:t>[</a:t>
            </a:r>
            <a:r>
              <a:rPr lang="zh-TW" altLang="en-US" dirty="0"/>
              <a:t> </a:t>
            </a:r>
            <a:r>
              <a:rPr lang="en-US" altLang="zh-TW" dirty="0"/>
              <a:t>] </a:t>
            </a:r>
            <a:r>
              <a:rPr lang="zh-TW" altLang="en-US" dirty="0"/>
              <a:t>呼叫字典中的 </a:t>
            </a:r>
            <a:r>
              <a:rPr lang="en-US" altLang="zh-TW" dirty="0"/>
              <a:t>key </a:t>
            </a:r>
            <a:r>
              <a:rPr lang="zh-TW" altLang="en-US" dirty="0"/>
              <a:t>取得其對應的 </a:t>
            </a:r>
            <a:r>
              <a:rPr lang="en-US" altLang="zh-TW" dirty="0"/>
              <a:t>value</a:t>
            </a:r>
            <a:r>
              <a:rPr lang="zh-TW" altLang="en-US" dirty="0"/>
              <a:t>，和 </a:t>
            </a:r>
            <a:r>
              <a:rPr lang="en-US" altLang="zh-TW" dirty="0"/>
              <a:t>list </a:t>
            </a:r>
            <a:r>
              <a:rPr lang="zh-TW" altLang="en-US" dirty="0"/>
              <a:t>中的 </a:t>
            </a:r>
            <a:r>
              <a:rPr lang="en-US" altLang="zh-TW" dirty="0"/>
              <a:t>index </a:t>
            </a:r>
            <a:r>
              <a:rPr lang="zh-TW" altLang="en-US" dirty="0"/>
              <a:t>類似，只是將 </a:t>
            </a:r>
            <a:r>
              <a:rPr lang="en-US" altLang="zh-TW" dirty="0"/>
              <a:t>index </a:t>
            </a:r>
            <a:r>
              <a:rPr lang="zh-TW" altLang="en-US" dirty="0"/>
              <a:t>換成 </a:t>
            </a:r>
            <a:r>
              <a:rPr lang="en-US" altLang="zh-TW" dirty="0"/>
              <a:t>key (</a:t>
            </a:r>
            <a:r>
              <a:rPr lang="zh-TW" altLang="en-US" dirty="0"/>
              <a:t> 可為任意型別 </a:t>
            </a:r>
            <a:r>
              <a:rPr lang="en-US" altLang="zh-TW" dirty="0"/>
              <a:t>)</a:t>
            </a:r>
            <a:r>
              <a:rPr lang="zh-TW" altLang="en-US" dirty="0"/>
              <a:t>。</a:t>
            </a:r>
            <a:endParaRPr lang="en-US" altLang="zh-TW" dirty="0"/>
          </a:p>
        </p:txBody>
      </p:sp>
      <p:sp>
        <p:nvSpPr>
          <p:cNvPr id="6" name="文字方塊 5">
            <a:extLst>
              <a:ext uri="{FF2B5EF4-FFF2-40B4-BE49-F238E27FC236}">
                <a16:creationId xmlns:a16="http://schemas.microsoft.com/office/drawing/2014/main" id="{5FACCED0-9FE0-BC19-EC90-1A7AEF7763A4}"/>
              </a:ext>
            </a:extLst>
          </p:cNvPr>
          <p:cNvSpPr txBox="1"/>
          <p:nvPr/>
        </p:nvSpPr>
        <p:spPr>
          <a:xfrm>
            <a:off x="4256163" y="3812000"/>
            <a:ext cx="7239837"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注意每個 </a:t>
            </a:r>
            <a:r>
              <a:rPr lang="en-US" altLang="zh-TW" sz="2400" dirty="0">
                <a:solidFill>
                  <a:srgbClr val="FF0000"/>
                </a:solidFill>
                <a:latin typeface="Microsoft JhengHei"/>
                <a:ea typeface="Microsoft JhengHei"/>
              </a:rPr>
              <a:t>key </a:t>
            </a:r>
            <a:r>
              <a:rPr lang="zh-TW" altLang="en-US" sz="2400" dirty="0">
                <a:solidFill>
                  <a:srgbClr val="FF0000"/>
                </a:solidFill>
                <a:latin typeface="Microsoft JhengHei"/>
                <a:ea typeface="Microsoft JhengHei"/>
              </a:rPr>
              <a:t>及 </a:t>
            </a:r>
            <a:r>
              <a:rPr lang="en-US" altLang="zh-TW" sz="2400" dirty="0">
                <a:solidFill>
                  <a:srgbClr val="FF0000"/>
                </a:solidFill>
                <a:latin typeface="Microsoft JhengHei"/>
                <a:ea typeface="Microsoft JhengHei"/>
              </a:rPr>
              <a:t>value </a:t>
            </a:r>
            <a:r>
              <a:rPr lang="zh-TW" altLang="en-US" sz="2400" dirty="0">
                <a:solidFill>
                  <a:srgbClr val="FF0000"/>
                </a:solidFill>
                <a:latin typeface="Microsoft JhengHei"/>
                <a:ea typeface="Microsoft JhengHei"/>
              </a:rPr>
              <a:t>都沒有限制型別，因此字典在對應關係上相較只能有整數 </a:t>
            </a:r>
            <a:r>
              <a:rPr lang="en-US" altLang="zh-TW" sz="2400" dirty="0">
                <a:solidFill>
                  <a:srgbClr val="FF0000"/>
                </a:solidFill>
                <a:latin typeface="Microsoft JhengHei"/>
                <a:ea typeface="Microsoft JhengHei"/>
              </a:rPr>
              <a:t>index </a:t>
            </a:r>
            <a:r>
              <a:rPr lang="zh-TW" altLang="en-US" sz="2400" dirty="0">
                <a:solidFill>
                  <a:srgbClr val="FF0000"/>
                </a:solidFill>
                <a:latin typeface="Microsoft JhengHei"/>
                <a:ea typeface="Microsoft JhengHei"/>
              </a:rPr>
              <a:t>的 </a:t>
            </a:r>
            <a:r>
              <a:rPr lang="en-US" altLang="zh-TW" sz="2400" dirty="0">
                <a:solidFill>
                  <a:srgbClr val="FF0000"/>
                </a:solidFill>
                <a:latin typeface="Microsoft JhengHei"/>
                <a:ea typeface="Microsoft JhengHei"/>
              </a:rPr>
              <a:t>list </a:t>
            </a:r>
            <a:r>
              <a:rPr lang="zh-TW" altLang="en-US" sz="2400" dirty="0">
                <a:solidFill>
                  <a:srgbClr val="FF0000"/>
                </a:solidFill>
                <a:latin typeface="Microsoft JhengHei"/>
                <a:ea typeface="Microsoft JhengHei"/>
              </a:rPr>
              <a:t>自由。</a:t>
            </a:r>
          </a:p>
        </p:txBody>
      </p:sp>
    </p:spTree>
    <p:extLst>
      <p:ext uri="{BB962C8B-B14F-4D97-AF65-F5344CB8AC3E}">
        <p14:creationId xmlns:p14="http://schemas.microsoft.com/office/powerpoint/2010/main" val="4073092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normAutofit/>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a:t>
            </a:r>
            <a:r>
              <a:rPr lang="zh-TW" altLang="en-US" dirty="0"/>
              <a:t>新增資料</a:t>
            </a:r>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在字典中新增一組資料 </a:t>
            </a:r>
            <a:r>
              <a:rPr lang="en-US" altLang="zh-TW" dirty="0"/>
              <a:t>(</a:t>
            </a:r>
            <a:r>
              <a:rPr lang="zh-TW" altLang="en-US" dirty="0"/>
              <a:t> </a:t>
            </a:r>
            <a:r>
              <a:rPr lang="en-US" altLang="zh-TW" dirty="0"/>
              <a:t>key, value</a:t>
            </a:r>
            <a:r>
              <a:rPr lang="zh-TW" altLang="en-US" dirty="0"/>
              <a:t> </a:t>
            </a:r>
            <a:r>
              <a:rPr lang="en-US" altLang="zh-TW" dirty="0"/>
              <a:t>)</a:t>
            </a:r>
            <a:r>
              <a:rPr lang="zh-TW" altLang="en-US" dirty="0"/>
              <a:t>，用宣告方式。</a:t>
            </a:r>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614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accent1"/>
                </a:solidFill>
              </a:rPr>
              <a:t>D </a:t>
            </a:r>
            <a:r>
              <a:rPr lang="en-US" altLang="zh-TW" sz="2400" b="1" dirty="0">
                <a:solidFill>
                  <a:schemeClr val="tx1"/>
                </a:solidFill>
              </a:rPr>
              <a:t>[</a:t>
            </a:r>
            <a:r>
              <a:rPr lang="en-US" altLang="zh-TW" sz="2400" b="1" dirty="0">
                <a:solidFill>
                  <a:schemeClr val="accent1"/>
                </a:solidFill>
              </a:rPr>
              <a:t> key </a:t>
            </a:r>
            <a:r>
              <a:rPr lang="en-US" altLang="zh-TW" sz="2400" b="1" dirty="0">
                <a:solidFill>
                  <a:schemeClr val="tx1"/>
                </a:solidFill>
              </a:rPr>
              <a:t>]  = </a:t>
            </a:r>
            <a:r>
              <a:rPr lang="en-US" altLang="zh-TW" sz="2400" b="1" dirty="0">
                <a:solidFill>
                  <a:schemeClr val="accent1"/>
                </a:solidFill>
              </a:rPr>
              <a:t>value</a:t>
            </a:r>
            <a:r>
              <a:rPr lang="en-US" altLang="zh-TW" sz="2400" b="1" dirty="0">
                <a:solidFill>
                  <a:schemeClr val="dk1"/>
                </a:solidFill>
              </a:rPr>
              <a:t>		# </a:t>
            </a:r>
            <a:r>
              <a:rPr lang="zh-TW" altLang="en-US" sz="2400" b="1" dirty="0">
                <a:solidFill>
                  <a:schemeClr val="dk1"/>
                </a:solidFill>
              </a:rPr>
              <a:t>在字典 </a:t>
            </a:r>
            <a:r>
              <a:rPr lang="en-US" altLang="zh-TW" sz="2400" b="1" dirty="0">
                <a:solidFill>
                  <a:schemeClr val="accent1"/>
                </a:solidFill>
              </a:rPr>
              <a:t>D</a:t>
            </a:r>
            <a:r>
              <a:rPr lang="en-US" altLang="zh-TW" sz="2400" b="1" dirty="0">
                <a:solidFill>
                  <a:schemeClr val="dk1"/>
                </a:solidFill>
              </a:rPr>
              <a:t> </a:t>
            </a:r>
            <a:r>
              <a:rPr lang="zh-TW" altLang="en-US" sz="2400" b="1" dirty="0">
                <a:solidFill>
                  <a:schemeClr val="dk1"/>
                </a:solidFill>
              </a:rPr>
              <a:t>中新增一組資料 </a:t>
            </a:r>
            <a:r>
              <a:rPr lang="en-US" altLang="zh-TW" sz="2400" b="1" dirty="0">
                <a:solidFill>
                  <a:schemeClr val="accent1"/>
                </a:solidFill>
              </a:rPr>
              <a:t>(</a:t>
            </a:r>
            <a:r>
              <a:rPr lang="zh-TW" altLang="en-US" sz="2400" b="1" dirty="0">
                <a:solidFill>
                  <a:schemeClr val="accent1"/>
                </a:solidFill>
              </a:rPr>
              <a:t> </a:t>
            </a:r>
            <a:r>
              <a:rPr lang="en-US" altLang="zh-TW" sz="2400" b="1" dirty="0">
                <a:solidFill>
                  <a:schemeClr val="accent1"/>
                </a:solidFill>
              </a:rPr>
              <a:t>key, value</a:t>
            </a:r>
            <a:r>
              <a:rPr lang="zh-TW" altLang="en-US" sz="2400" b="1" dirty="0">
                <a:solidFill>
                  <a:schemeClr val="accent1"/>
                </a:solidFill>
              </a:rPr>
              <a:t> </a:t>
            </a:r>
            <a:r>
              <a:rPr lang="en-US" altLang="zh-TW" sz="2400" b="1" dirty="0">
                <a:solidFill>
                  <a:schemeClr val="accent1"/>
                </a:solidFill>
              </a:rPr>
              <a:t>)</a:t>
            </a:r>
            <a:endParaRPr lang="zh-TW" altLang="en-US" sz="2400" b="1" dirty="0">
              <a:solidFill>
                <a:schemeClr val="dk1"/>
              </a:solidFill>
            </a:endParaRPr>
          </a:p>
        </p:txBody>
      </p:sp>
      <p:pic>
        <p:nvPicPr>
          <p:cNvPr id="6" name="圖片 5">
            <a:extLst>
              <a:ext uri="{FF2B5EF4-FFF2-40B4-BE49-F238E27FC236}">
                <a16:creationId xmlns:a16="http://schemas.microsoft.com/office/drawing/2014/main" id="{DA166388-680E-6ED9-0A50-FECD958A9C6C}"/>
              </a:ext>
            </a:extLst>
          </p:cNvPr>
          <p:cNvPicPr>
            <a:picLocks noChangeAspect="1"/>
          </p:cNvPicPr>
          <p:nvPr/>
        </p:nvPicPr>
        <p:blipFill>
          <a:blip r:embed="rId2"/>
          <a:stretch>
            <a:fillRect/>
          </a:stretch>
        </p:blipFill>
        <p:spPr>
          <a:xfrm>
            <a:off x="907600" y="3425662"/>
            <a:ext cx="7434734" cy="2836938"/>
          </a:xfrm>
          <a:prstGeom prst="rect">
            <a:avLst/>
          </a:prstGeom>
        </p:spPr>
      </p:pic>
    </p:spTree>
    <p:extLst>
      <p:ext uri="{BB962C8B-B14F-4D97-AF65-F5344CB8AC3E}">
        <p14:creationId xmlns:p14="http://schemas.microsoft.com/office/powerpoint/2010/main" val="2589946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normAutofit/>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update</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update(</a:t>
            </a:r>
            <a:r>
              <a:rPr lang="zh-TW" altLang="en-US" dirty="0"/>
              <a:t> </a:t>
            </a:r>
            <a:r>
              <a:rPr lang="en-US" altLang="zh-TW" dirty="0"/>
              <a:t>)</a:t>
            </a:r>
            <a:r>
              <a:rPr lang="zh-TW" altLang="en-US" dirty="0"/>
              <a:t>，在字典中添加另一字典的資料。</a:t>
            </a:r>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.update</a:t>
            </a:r>
            <a:r>
              <a:rPr lang="en-US" altLang="zh-TW" sz="2400" b="1" dirty="0">
                <a:solidFill>
                  <a:schemeClr val="tx1"/>
                </a:solidFill>
              </a:rPr>
              <a:t>( </a:t>
            </a:r>
            <a:r>
              <a:rPr lang="en-US" altLang="zh-TW" sz="2400" b="1" dirty="0">
                <a:solidFill>
                  <a:schemeClr val="accent1"/>
                </a:solidFill>
              </a:rPr>
              <a:t>{ key : value } </a:t>
            </a:r>
            <a:r>
              <a:rPr lang="en-US" altLang="zh-TW" sz="2400" b="1" dirty="0">
                <a:solidFill>
                  <a:schemeClr val="tx1"/>
                </a:solidFill>
              </a:rPr>
              <a:t>)</a:t>
            </a:r>
            <a:r>
              <a:rPr lang="en-US" altLang="zh-TW" sz="2400" b="1" dirty="0">
                <a:solidFill>
                  <a:schemeClr val="dk1"/>
                </a:solidFill>
              </a:rPr>
              <a:t>	</a:t>
            </a:r>
            <a:r>
              <a:rPr lang="zh-TW" altLang="en-US" sz="2400" b="1" dirty="0">
                <a:solidFill>
                  <a:schemeClr val="dk1"/>
                </a:solidFill>
              </a:rPr>
              <a:t>  </a:t>
            </a:r>
            <a:r>
              <a:rPr lang="en-US" altLang="zh-TW" sz="2400" b="1" dirty="0">
                <a:solidFill>
                  <a:schemeClr val="dk1"/>
                </a:solidFill>
              </a:rPr>
              <a:t># </a:t>
            </a:r>
            <a:r>
              <a:rPr lang="zh-TW" altLang="en-US" sz="2400" b="1" dirty="0">
                <a:solidFill>
                  <a:schemeClr val="dk1"/>
                </a:solidFill>
              </a:rPr>
              <a:t>在字典 </a:t>
            </a:r>
            <a:r>
              <a:rPr lang="en-US" altLang="zh-TW" sz="2400" b="1" dirty="0">
                <a:solidFill>
                  <a:schemeClr val="accent1"/>
                </a:solidFill>
              </a:rPr>
              <a:t>D</a:t>
            </a:r>
            <a:r>
              <a:rPr lang="en-US" altLang="zh-TW" sz="2400" b="1" dirty="0">
                <a:solidFill>
                  <a:schemeClr val="dk1"/>
                </a:solidFill>
              </a:rPr>
              <a:t> </a:t>
            </a:r>
            <a:r>
              <a:rPr lang="zh-TW" altLang="en-US" sz="2400" b="1" dirty="0">
                <a:solidFill>
                  <a:schemeClr val="dk1"/>
                </a:solidFill>
              </a:rPr>
              <a:t>中添加另一字典的資料 </a:t>
            </a:r>
            <a:r>
              <a:rPr lang="en-US" altLang="zh-TW" sz="2400" b="1" dirty="0">
                <a:solidFill>
                  <a:schemeClr val="accent1"/>
                </a:solidFill>
              </a:rPr>
              <a:t>(</a:t>
            </a:r>
            <a:r>
              <a:rPr lang="zh-TW" altLang="en-US" sz="2400" b="1" dirty="0">
                <a:solidFill>
                  <a:schemeClr val="accent1"/>
                </a:solidFill>
              </a:rPr>
              <a:t> </a:t>
            </a:r>
            <a:r>
              <a:rPr lang="en-US" altLang="zh-TW" sz="2400" b="1" dirty="0">
                <a:solidFill>
                  <a:schemeClr val="accent1"/>
                </a:solidFill>
              </a:rPr>
              <a:t>key, value</a:t>
            </a:r>
            <a:r>
              <a:rPr lang="zh-TW" altLang="en-US" sz="2400" b="1" dirty="0">
                <a:solidFill>
                  <a:schemeClr val="accent1"/>
                </a:solidFill>
              </a:rPr>
              <a:t> </a:t>
            </a:r>
            <a:r>
              <a:rPr lang="en-US" altLang="zh-TW" sz="2400" b="1" dirty="0">
                <a:solidFill>
                  <a:schemeClr val="accent1"/>
                </a:solidFill>
              </a:rPr>
              <a:t>)</a:t>
            </a:r>
            <a:endParaRPr lang="zh-TW" altLang="en-US" sz="2400" b="1" dirty="0">
              <a:solidFill>
                <a:schemeClr val="dk1"/>
              </a:solidFill>
            </a:endParaRPr>
          </a:p>
        </p:txBody>
      </p:sp>
      <p:pic>
        <p:nvPicPr>
          <p:cNvPr id="12" name="圖片 11">
            <a:extLst>
              <a:ext uri="{FF2B5EF4-FFF2-40B4-BE49-F238E27FC236}">
                <a16:creationId xmlns:a16="http://schemas.microsoft.com/office/drawing/2014/main" id="{236F9581-E59C-5C59-8129-B39A228E33CC}"/>
              </a:ext>
            </a:extLst>
          </p:cNvPr>
          <p:cNvPicPr>
            <a:picLocks noChangeAspect="1"/>
          </p:cNvPicPr>
          <p:nvPr/>
        </p:nvPicPr>
        <p:blipFill>
          <a:blip r:embed="rId2"/>
          <a:stretch>
            <a:fillRect/>
          </a:stretch>
        </p:blipFill>
        <p:spPr>
          <a:xfrm>
            <a:off x="907600" y="3424168"/>
            <a:ext cx="7434734" cy="2838432"/>
          </a:xfrm>
          <a:prstGeom prst="rect">
            <a:avLst/>
          </a:prstGeom>
        </p:spPr>
      </p:pic>
    </p:spTree>
    <p:extLst>
      <p:ext uri="{BB962C8B-B14F-4D97-AF65-F5344CB8AC3E}">
        <p14:creationId xmlns:p14="http://schemas.microsoft.com/office/powerpoint/2010/main" val="2624165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del</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a:t>del ( key ) </a:t>
            </a:r>
            <a:r>
              <a:rPr lang="zh-TW" altLang="en-US" dirty="0"/>
              <a:t>刪除字典內指定的 </a:t>
            </a:r>
            <a:r>
              <a:rPr lang="en-US" altLang="zh-TW" dirty="0"/>
              <a:t>( key, value ) </a:t>
            </a:r>
            <a:r>
              <a:rPr lang="zh-TW" altLang="en-US" dirty="0"/>
              <a:t>資料。</a:t>
            </a:r>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a:solidFill>
                  <a:schemeClr val="tx1"/>
                </a:solidFill>
              </a:rPr>
              <a:t>del ( </a:t>
            </a:r>
            <a:r>
              <a:rPr lang="en-US" altLang="zh-TW" sz="2400" b="1" dirty="0">
                <a:solidFill>
                  <a:schemeClr val="accent1"/>
                </a:solidFill>
              </a:rPr>
              <a:t>D [ key ] </a:t>
            </a:r>
            <a:r>
              <a:rPr lang="en-US" altLang="zh-TW" sz="2400" b="1" dirty="0">
                <a:solidFill>
                  <a:schemeClr val="tx1"/>
                </a:solidFill>
              </a:rPr>
              <a:t>) </a:t>
            </a:r>
            <a:r>
              <a:rPr lang="en-US" altLang="zh-TW" sz="2400" b="1" dirty="0">
                <a:solidFill>
                  <a:schemeClr val="dk1"/>
                </a:solidFill>
              </a:rPr>
              <a:t>		# </a:t>
            </a:r>
            <a:r>
              <a:rPr lang="zh-TW" altLang="en-US" sz="2400" b="1" dirty="0">
                <a:solidFill>
                  <a:schemeClr val="dk1"/>
                </a:solidFill>
              </a:rPr>
              <a:t>刪除字典 </a:t>
            </a:r>
            <a:r>
              <a:rPr lang="en-US" altLang="zh-TW" sz="2400" b="1" dirty="0">
                <a:solidFill>
                  <a:schemeClr val="accent1"/>
                </a:solidFill>
              </a:rPr>
              <a:t>D </a:t>
            </a:r>
            <a:r>
              <a:rPr lang="zh-TW" altLang="en-US" sz="2400" b="1" dirty="0">
                <a:solidFill>
                  <a:schemeClr val="dk1"/>
                </a:solidFill>
              </a:rPr>
              <a:t>內指定的 </a:t>
            </a:r>
            <a:r>
              <a:rPr lang="en-US" altLang="zh-TW" sz="2400" b="1" dirty="0">
                <a:solidFill>
                  <a:schemeClr val="accent1"/>
                </a:solidFill>
              </a:rPr>
              <a:t>(</a:t>
            </a:r>
            <a:r>
              <a:rPr lang="zh-TW" altLang="en-US" sz="2400" b="1" dirty="0">
                <a:solidFill>
                  <a:schemeClr val="accent1"/>
                </a:solidFill>
              </a:rPr>
              <a:t> </a:t>
            </a:r>
            <a:r>
              <a:rPr lang="en-US" altLang="zh-TW" sz="2400" b="1" dirty="0">
                <a:solidFill>
                  <a:schemeClr val="accent1"/>
                </a:solidFill>
              </a:rPr>
              <a:t>key, value</a:t>
            </a:r>
            <a:r>
              <a:rPr lang="zh-TW" altLang="en-US" sz="2400" b="1" dirty="0">
                <a:solidFill>
                  <a:schemeClr val="accent1"/>
                </a:solidFill>
              </a:rPr>
              <a:t> </a:t>
            </a:r>
            <a:r>
              <a:rPr lang="en-US" altLang="zh-TW" sz="2400" b="1" dirty="0">
                <a:solidFill>
                  <a:schemeClr val="accent1"/>
                </a:solidFill>
              </a:rPr>
              <a:t>)</a:t>
            </a:r>
            <a:endParaRPr lang="zh-TW" altLang="en-US" sz="2400" b="1" dirty="0">
              <a:solidFill>
                <a:schemeClr val="dk1"/>
              </a:solidFill>
            </a:endParaRPr>
          </a:p>
        </p:txBody>
      </p:sp>
      <p:pic>
        <p:nvPicPr>
          <p:cNvPr id="5" name="圖片 4">
            <a:extLst>
              <a:ext uri="{FF2B5EF4-FFF2-40B4-BE49-F238E27FC236}">
                <a16:creationId xmlns:a16="http://schemas.microsoft.com/office/drawing/2014/main" id="{2495DBB8-EA9A-B6E3-9BEE-8A6538AB4CBE}"/>
              </a:ext>
            </a:extLst>
          </p:cNvPr>
          <p:cNvPicPr>
            <a:picLocks noChangeAspect="1"/>
          </p:cNvPicPr>
          <p:nvPr/>
        </p:nvPicPr>
        <p:blipFill>
          <a:blip r:embed="rId2"/>
          <a:stretch>
            <a:fillRect/>
          </a:stretch>
        </p:blipFill>
        <p:spPr>
          <a:xfrm>
            <a:off x="907600" y="3424168"/>
            <a:ext cx="7434734" cy="2838432"/>
          </a:xfrm>
          <a:prstGeom prst="rect">
            <a:avLst/>
          </a:prstGeom>
        </p:spPr>
      </p:pic>
    </p:spTree>
    <p:extLst>
      <p:ext uri="{BB962C8B-B14F-4D97-AF65-F5344CB8AC3E}">
        <p14:creationId xmlns:p14="http://schemas.microsoft.com/office/powerpoint/2010/main" val="13030135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40B53-928F-77C6-CD19-400118CFD312}"/>
              </a:ext>
            </a:extLst>
          </p:cNvPr>
          <p:cNvSpPr>
            <a:spLocks noGrp="1"/>
          </p:cNvSpPr>
          <p:nvPr>
            <p:ph type="title"/>
          </p:nvPr>
        </p:nvSpPr>
        <p:spPr/>
        <p:txBody>
          <a:bodyPr/>
          <a:lstStyle/>
          <a:p>
            <a:r>
              <a:rPr lang="zh-TW" altLang="en-US" dirty="0"/>
              <a:t>字典 </a:t>
            </a:r>
            <a:r>
              <a:rPr lang="en-US" altLang="zh-TW" dirty="0"/>
              <a:t>( Dictionary</a:t>
            </a:r>
            <a:r>
              <a:rPr lang="zh-TW" altLang="en-US" dirty="0"/>
              <a:t> </a:t>
            </a:r>
            <a:r>
              <a:rPr lang="en-US" altLang="zh-TW" dirty="0"/>
              <a:t>)</a:t>
            </a:r>
            <a:r>
              <a:rPr lang="zh-TW" altLang="en-US" dirty="0"/>
              <a:t> </a:t>
            </a:r>
            <a:r>
              <a:rPr lang="en-US" altLang="zh-TW" dirty="0"/>
              <a:t>– pop</a:t>
            </a:r>
            <a:endParaRPr lang="zh-TW" altLang="en-US" dirty="0"/>
          </a:p>
        </p:txBody>
      </p:sp>
      <p:sp>
        <p:nvSpPr>
          <p:cNvPr id="3" name="文字版面配置區 2">
            <a:extLst>
              <a:ext uri="{FF2B5EF4-FFF2-40B4-BE49-F238E27FC236}">
                <a16:creationId xmlns:a16="http://schemas.microsoft.com/office/drawing/2014/main" id="{813DFEB3-2CAA-C327-9227-D13B91063BED}"/>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err="1"/>
              <a:t>D.pop</a:t>
            </a:r>
            <a:r>
              <a:rPr lang="en-US" altLang="zh-TW" dirty="0"/>
              <a:t>( key ) </a:t>
            </a:r>
            <a:r>
              <a:rPr lang="zh-TW" altLang="en-US" dirty="0"/>
              <a:t>刪除字典內指定的 </a:t>
            </a:r>
            <a:r>
              <a:rPr lang="en-US" altLang="zh-TW" dirty="0"/>
              <a:t>( key, value )</a:t>
            </a:r>
            <a:r>
              <a:rPr lang="zh-TW" altLang="en-US" dirty="0"/>
              <a:t>資料</a:t>
            </a:r>
            <a:r>
              <a:rPr lang="en-US" altLang="zh-TW" dirty="0"/>
              <a:t>, </a:t>
            </a:r>
            <a:r>
              <a:rPr lang="zh-TW" altLang="en-US" dirty="0"/>
              <a:t>同時取一次</a:t>
            </a:r>
            <a:r>
              <a:rPr lang="en-US" altLang="zh-TW" dirty="0"/>
              <a:t>value</a:t>
            </a:r>
            <a:r>
              <a:rPr lang="zh-TW" altLang="en-US" dirty="0"/>
              <a:t>。</a:t>
            </a:r>
            <a:endParaRPr lang="en-US" altLang="zh-TW" dirty="0"/>
          </a:p>
        </p:txBody>
      </p:sp>
      <p:sp>
        <p:nvSpPr>
          <p:cNvPr id="4" name="Google Shape;625;p88">
            <a:extLst>
              <a:ext uri="{FF2B5EF4-FFF2-40B4-BE49-F238E27FC236}">
                <a16:creationId xmlns:a16="http://schemas.microsoft.com/office/drawing/2014/main" id="{AD5568A2-18F9-6292-7C41-FF76AB98FE3F}"/>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a:t>
            </a:r>
            <a:r>
              <a:rPr lang="en-US" altLang="zh-TW" sz="2400" b="1" dirty="0" err="1">
                <a:solidFill>
                  <a:schemeClr val="tx1"/>
                </a:solidFill>
              </a:rPr>
              <a:t>.pop</a:t>
            </a:r>
            <a:r>
              <a:rPr lang="en-US" altLang="zh-TW" sz="2400" b="1" dirty="0">
                <a:solidFill>
                  <a:schemeClr val="tx1"/>
                </a:solidFill>
              </a:rPr>
              <a:t> ( </a:t>
            </a:r>
            <a:r>
              <a:rPr lang="en-US" altLang="zh-TW" sz="2400" b="1" dirty="0">
                <a:solidFill>
                  <a:schemeClr val="accent1"/>
                </a:solidFill>
              </a:rPr>
              <a:t>key</a:t>
            </a:r>
            <a:r>
              <a:rPr lang="en-US" altLang="zh-TW" sz="2400" b="1" dirty="0">
                <a:solidFill>
                  <a:schemeClr val="tx1"/>
                </a:solidFill>
              </a:rPr>
              <a:t> ) </a:t>
            </a:r>
            <a:r>
              <a:rPr lang="en-US" altLang="zh-TW" sz="2400" b="1" dirty="0">
                <a:solidFill>
                  <a:schemeClr val="dk1"/>
                </a:solidFill>
              </a:rPr>
              <a:t>	# </a:t>
            </a:r>
            <a:r>
              <a:rPr lang="zh-TW" altLang="en-US" sz="2400" b="1" dirty="0">
                <a:solidFill>
                  <a:schemeClr val="dk1"/>
                </a:solidFill>
              </a:rPr>
              <a:t>刪除字典 </a:t>
            </a:r>
            <a:r>
              <a:rPr lang="en-US" altLang="zh-TW" sz="2400" b="1" dirty="0">
                <a:solidFill>
                  <a:schemeClr val="accent1"/>
                </a:solidFill>
              </a:rPr>
              <a:t>D </a:t>
            </a:r>
            <a:r>
              <a:rPr lang="zh-TW" altLang="en-US" sz="2400" b="1" dirty="0">
                <a:solidFill>
                  <a:schemeClr val="dk1"/>
                </a:solidFill>
              </a:rPr>
              <a:t>內指定的 </a:t>
            </a:r>
            <a:r>
              <a:rPr lang="en-US" altLang="zh-TW" sz="2400" b="1" dirty="0">
                <a:solidFill>
                  <a:schemeClr val="accent1"/>
                </a:solidFill>
              </a:rPr>
              <a:t>(</a:t>
            </a:r>
            <a:r>
              <a:rPr lang="zh-TW" altLang="en-US" sz="2400" b="1" dirty="0">
                <a:solidFill>
                  <a:schemeClr val="accent1"/>
                </a:solidFill>
              </a:rPr>
              <a:t> </a:t>
            </a:r>
            <a:r>
              <a:rPr lang="en-US" altLang="zh-TW" sz="2400" b="1" dirty="0">
                <a:solidFill>
                  <a:schemeClr val="accent1"/>
                </a:solidFill>
              </a:rPr>
              <a:t>key, value</a:t>
            </a:r>
            <a:r>
              <a:rPr lang="zh-TW" altLang="en-US" sz="2400" b="1" dirty="0">
                <a:solidFill>
                  <a:schemeClr val="accent1"/>
                </a:solidFill>
              </a:rPr>
              <a:t> </a:t>
            </a:r>
            <a:r>
              <a:rPr lang="en-US" altLang="zh-TW" sz="2400" b="1" dirty="0">
                <a:solidFill>
                  <a:schemeClr val="accent1"/>
                </a:solidFill>
              </a:rPr>
              <a:t>)</a:t>
            </a:r>
            <a:r>
              <a:rPr lang="zh-TW" altLang="en-US" sz="2400" b="1" dirty="0">
                <a:solidFill>
                  <a:schemeClr val="tx1"/>
                </a:solidFill>
              </a:rPr>
              <a:t>，並取一次</a:t>
            </a:r>
            <a:r>
              <a:rPr lang="zh-TW" altLang="en-US" sz="2400" b="1" dirty="0">
                <a:solidFill>
                  <a:schemeClr val="accent1"/>
                </a:solidFill>
              </a:rPr>
              <a:t> </a:t>
            </a:r>
            <a:r>
              <a:rPr lang="en-US" altLang="zh-TW" sz="2400" b="1" dirty="0">
                <a:solidFill>
                  <a:schemeClr val="accent1"/>
                </a:solidFill>
              </a:rPr>
              <a:t>value</a:t>
            </a:r>
            <a:endParaRPr lang="zh-TW" altLang="en-US" sz="2400" b="1" dirty="0">
              <a:solidFill>
                <a:schemeClr val="dk1"/>
              </a:solidFill>
            </a:endParaRPr>
          </a:p>
        </p:txBody>
      </p:sp>
      <p:pic>
        <p:nvPicPr>
          <p:cNvPr id="8" name="圖片 7">
            <a:extLst>
              <a:ext uri="{FF2B5EF4-FFF2-40B4-BE49-F238E27FC236}">
                <a16:creationId xmlns:a16="http://schemas.microsoft.com/office/drawing/2014/main" id="{05306A2A-47BE-B070-8EA5-65640D5E6A79}"/>
              </a:ext>
            </a:extLst>
          </p:cNvPr>
          <p:cNvPicPr>
            <a:picLocks noChangeAspect="1"/>
          </p:cNvPicPr>
          <p:nvPr/>
        </p:nvPicPr>
        <p:blipFill>
          <a:blip r:embed="rId2"/>
          <a:stretch>
            <a:fillRect/>
          </a:stretch>
        </p:blipFill>
        <p:spPr>
          <a:xfrm>
            <a:off x="907600" y="3807912"/>
            <a:ext cx="5558295" cy="2452102"/>
          </a:xfrm>
          <a:prstGeom prst="rect">
            <a:avLst/>
          </a:prstGeom>
        </p:spPr>
      </p:pic>
    </p:spTree>
    <p:extLst>
      <p:ext uri="{BB962C8B-B14F-4D97-AF65-F5344CB8AC3E}">
        <p14:creationId xmlns:p14="http://schemas.microsoft.com/office/powerpoint/2010/main" val="3366387396"/>
      </p:ext>
    </p:extLst>
  </p:cSld>
  <p:clrMapOvr>
    <a:masterClrMapping/>
  </p:clrMapOvr>
</p:sld>
</file>

<file path=ppt/theme/theme1.xml><?xml version="1.0" encoding="utf-8"?>
<a:theme xmlns:a="http://schemas.openxmlformats.org/drawingml/2006/main" name="PPTtemplat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技術班課程模版.pptx" id="{4571849E-8CDA-407E-8287-DF563F034946}" vid="{DFAD8269-D7DB-4BF0-A2D9-710524F37DEC}"/>
    </a:ext>
  </a:ext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技術班課程模版</Template>
  <TotalTime>2520</TotalTime>
  <Words>4066</Words>
  <Application>Microsoft Office PowerPoint</Application>
  <PresentationFormat>寬螢幕</PresentationFormat>
  <Paragraphs>450</Paragraphs>
  <Slides>105</Slides>
  <Notes>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105</vt:i4>
      </vt:variant>
    </vt:vector>
  </HeadingPairs>
  <TitlesOfParts>
    <vt:vector size="113" baseType="lpstr">
      <vt:lpstr>Helvetica Neue Light</vt:lpstr>
      <vt:lpstr>Microsoft JhengHei</vt:lpstr>
      <vt:lpstr>新細明體</vt:lpstr>
      <vt:lpstr>Arial</vt:lpstr>
      <vt:lpstr>Calibri</vt:lpstr>
      <vt:lpstr>Courier New</vt:lpstr>
      <vt:lpstr>Wingdings</vt:lpstr>
      <vt:lpstr>PPTtemplate</vt:lpstr>
      <vt:lpstr>基本輸入及輸出 - IO and comment</vt:lpstr>
      <vt:lpstr>PowerPoint 簡報</vt:lpstr>
      <vt:lpstr> 課程內容</vt:lpstr>
      <vt:lpstr>Input Output and Comment</vt:lpstr>
      <vt:lpstr>Input Output and Comment</vt:lpstr>
      <vt:lpstr>輸出 – print()</vt:lpstr>
      <vt:lpstr>輸出 – print()</vt:lpstr>
      <vt:lpstr>輸出 – print()</vt:lpstr>
      <vt:lpstr>輸出 –  format code</vt:lpstr>
      <vt:lpstr>輸出 –  format code</vt:lpstr>
      <vt:lpstr>輸出 –  format code</vt:lpstr>
      <vt:lpstr>輸出 –  format code</vt:lpstr>
      <vt:lpstr>Input Output and Comment</vt:lpstr>
      <vt:lpstr>輸入 – input()</vt:lpstr>
      <vt:lpstr>輸入 – input()</vt:lpstr>
      <vt:lpstr>Input Output and Comment</vt:lpstr>
      <vt:lpstr>加入註解</vt:lpstr>
      <vt:lpstr> Data Type</vt:lpstr>
      <vt:lpstr>Data Type</vt:lpstr>
      <vt:lpstr> Data Type</vt:lpstr>
      <vt:lpstr>變數宣告 – 數值變數 ( Boolean, int, float, complex )</vt:lpstr>
      <vt:lpstr>變數宣告 – 數值變數 ( Boolean, int, float, complex )</vt:lpstr>
      <vt:lpstr>變數宣告 – 數值變數 ( Boolean, int, float, complex )</vt:lpstr>
      <vt:lpstr>變數宣告 – 數值變數 ( Boolean, int, float, complex )</vt:lpstr>
      <vt:lpstr>變數宣告 – 數值變數 ( Boolean, int, float, complex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字串變數 ( string )</vt:lpstr>
      <vt:lpstr>變數宣告 – NoneType</vt:lpstr>
      <vt:lpstr>變數宣告 – 多變數宣告</vt:lpstr>
      <vt:lpstr>型別轉換</vt:lpstr>
      <vt:lpstr>型別轉換</vt:lpstr>
      <vt:lpstr> Data Type</vt:lpstr>
      <vt:lpstr>變數的 Format Code</vt:lpstr>
      <vt:lpstr>變數的 Format Code</vt:lpstr>
      <vt:lpstr>變數的 Format Code</vt:lpstr>
      <vt:lpstr>變數的 Format Code</vt:lpstr>
      <vt:lpstr>變數的 Format Code</vt:lpstr>
      <vt:lpstr>變數的 Format Code</vt:lpstr>
      <vt:lpstr>補充：自定義置左及置中，及填補空位的字元</vt:lpstr>
      <vt:lpstr> Data Type</vt:lpstr>
      <vt:lpstr>變數的運算符號</vt:lpstr>
      <vt:lpstr>變數的運算符號</vt:lpstr>
      <vt:lpstr>變數的運算符號</vt:lpstr>
      <vt:lpstr>變數的運算符號</vt:lpstr>
      <vt:lpstr>變數的運算符號</vt:lpstr>
      <vt:lpstr> Containers </vt:lpstr>
      <vt:lpstr> Containers </vt:lpstr>
      <vt:lpstr>串列 ( List )</vt:lpstr>
      <vt:lpstr>串列 ( List )</vt:lpstr>
      <vt:lpstr>串列 ( List ) – append</vt:lpstr>
      <vt:lpstr>串列 ( List ) – 符號 " + "</vt:lpstr>
      <vt:lpstr>串列 ( List ) – 符號 " * "</vt:lpstr>
      <vt:lpstr>串列 ( List ) – remove</vt:lpstr>
      <vt:lpstr>串列 ( List ) – pop</vt:lpstr>
      <vt:lpstr>串列 ( List ) – clear</vt:lpstr>
      <vt:lpstr>串列 ( List ) – len</vt:lpstr>
      <vt:lpstr>串列 ( List ) – index</vt:lpstr>
      <vt:lpstr>串列 ( List ) – count</vt:lpstr>
      <vt:lpstr>串列 ( List ) – slicing</vt:lpstr>
      <vt:lpstr>串列 ( List ) – slicing</vt:lpstr>
      <vt:lpstr>串列 ( List ) – slicing</vt:lpstr>
      <vt:lpstr>串列 ( List ) – 多重 list 取值</vt:lpstr>
      <vt:lpstr>串列 ( List ) – insert</vt:lpstr>
      <vt:lpstr>串列 ( List ) – split</vt:lpstr>
      <vt:lpstr>串列 ( List ) – split</vt:lpstr>
      <vt:lpstr>串列 ( List ) – join</vt:lpstr>
      <vt:lpstr>串列 ( List ) – sort</vt:lpstr>
      <vt:lpstr>串列 ( List ) – 延伸功能</vt:lpstr>
      <vt:lpstr> Containers </vt:lpstr>
      <vt:lpstr>元組 ( Tuple )</vt:lpstr>
      <vt:lpstr>元組 ( Tuple )</vt:lpstr>
      <vt:lpstr>元組 ( Tuple )</vt:lpstr>
      <vt:lpstr> Containers </vt:lpstr>
      <vt:lpstr>集合 ( Set )</vt:lpstr>
      <vt:lpstr>集合 ( Set )</vt:lpstr>
      <vt:lpstr>集合 ( Set )</vt:lpstr>
      <vt:lpstr>集合 ( Set )</vt:lpstr>
      <vt:lpstr>集合 ( Set ) – add</vt:lpstr>
      <vt:lpstr>集合 ( Set ) – update</vt:lpstr>
      <vt:lpstr> Containers </vt:lpstr>
      <vt:lpstr>字典 ( Dictionary )</vt:lpstr>
      <vt:lpstr>字典 ( Dictionary )</vt:lpstr>
      <vt:lpstr>字典 ( Dictionary )</vt:lpstr>
      <vt:lpstr>字典 ( Dictionary )</vt:lpstr>
      <vt:lpstr>字典 ( Dictionary )</vt:lpstr>
      <vt:lpstr>字典 ( Dictionary )</vt:lpstr>
      <vt:lpstr>字典 ( Dictionary ) – 新增資料</vt:lpstr>
      <vt:lpstr>字典 ( Dictionary ) – update</vt:lpstr>
      <vt:lpstr>字典 ( Dictionary ) – del</vt:lpstr>
      <vt:lpstr>字典 ( Dictionary ) – pop</vt:lpstr>
      <vt:lpstr>字典 ( Dictionary ) – clear</vt:lpstr>
      <vt:lpstr>字典 ( Dictionary ) – keys</vt:lpstr>
      <vt:lpstr>字典 ( Dictionary ) – values</vt:lpstr>
      <vt:lpstr>字典 ( Dictionary ) – items</vt:lpstr>
      <vt:lpstr>字典 ( Dictionary ) – 檢查字典內容</vt:lpstr>
      <vt:lpstr>複製的注意事項！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wu86r</cp:lastModifiedBy>
  <cp:revision>839</cp:revision>
  <dcterms:modified xsi:type="dcterms:W3CDTF">2023-02-05T13:48:29Z</dcterms:modified>
</cp:coreProperties>
</file>